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 id="2147483744" r:id="rId3"/>
  </p:sldMasterIdLst>
  <p:notesMasterIdLst>
    <p:notesMasterId r:id="rId53"/>
  </p:notesMasterIdLst>
  <p:sldIdLst>
    <p:sldId id="362" r:id="rId4"/>
    <p:sldId id="399" r:id="rId5"/>
    <p:sldId id="339" r:id="rId6"/>
    <p:sldId id="361" r:id="rId7"/>
    <p:sldId id="340" r:id="rId8"/>
    <p:sldId id="301" r:id="rId9"/>
    <p:sldId id="298" r:id="rId10"/>
    <p:sldId id="260" r:id="rId11"/>
    <p:sldId id="261" r:id="rId12"/>
    <p:sldId id="262" r:id="rId13"/>
    <p:sldId id="300" r:id="rId14"/>
    <p:sldId id="268" r:id="rId15"/>
    <p:sldId id="269" r:id="rId16"/>
    <p:sldId id="364" r:id="rId17"/>
    <p:sldId id="400" r:id="rId18"/>
    <p:sldId id="378" r:id="rId19"/>
    <p:sldId id="365" r:id="rId20"/>
    <p:sldId id="366" r:id="rId21"/>
    <p:sldId id="367" r:id="rId22"/>
    <p:sldId id="368" r:id="rId23"/>
    <p:sldId id="369" r:id="rId24"/>
    <p:sldId id="370" r:id="rId25"/>
    <p:sldId id="371" r:id="rId26"/>
    <p:sldId id="372" r:id="rId27"/>
    <p:sldId id="373" r:id="rId28"/>
    <p:sldId id="374" r:id="rId29"/>
    <p:sldId id="375" r:id="rId30"/>
    <p:sldId id="376" r:id="rId31"/>
    <p:sldId id="377" r:id="rId32"/>
    <p:sldId id="379" r:id="rId33"/>
    <p:sldId id="380" r:id="rId34"/>
    <p:sldId id="381" r:id="rId35"/>
    <p:sldId id="382" r:id="rId36"/>
    <p:sldId id="383" r:id="rId37"/>
    <p:sldId id="384" r:id="rId38"/>
    <p:sldId id="385" r:id="rId39"/>
    <p:sldId id="386" r:id="rId40"/>
    <p:sldId id="387" r:id="rId41"/>
    <p:sldId id="388" r:id="rId42"/>
    <p:sldId id="389" r:id="rId43"/>
    <p:sldId id="390" r:id="rId44"/>
    <p:sldId id="391" r:id="rId45"/>
    <p:sldId id="392" r:id="rId46"/>
    <p:sldId id="393" r:id="rId47"/>
    <p:sldId id="394" r:id="rId48"/>
    <p:sldId id="395" r:id="rId49"/>
    <p:sldId id="396" r:id="rId50"/>
    <p:sldId id="397" r:id="rId51"/>
    <p:sldId id="398"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3" autoAdjust="0"/>
    <p:restoredTop sz="93089" autoAdjust="0"/>
  </p:normalViewPr>
  <p:slideViewPr>
    <p:cSldViewPr>
      <p:cViewPr varScale="1">
        <p:scale>
          <a:sx n="119" d="100"/>
          <a:sy n="119" d="100"/>
        </p:scale>
        <p:origin x="1360" y="19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C9CE41-3C6C-4D97-99AB-0395DA62F723}"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A7E055B9-18BF-4C4D-80ED-774D955C10BC}">
      <dgm:prSet phldrT="[Text]"/>
      <dgm:spPr/>
      <dgm:t>
        <a:bodyPr/>
        <a:lstStyle/>
        <a:p>
          <a:r>
            <a:rPr lang="en-GB" b="1" dirty="0" smtClean="0">
              <a:solidFill>
                <a:srgbClr val="262626"/>
              </a:solidFill>
              <a:effectLst/>
              <a:latin typeface="+mj-lt"/>
              <a:ea typeface="Calibri"/>
            </a:rPr>
            <a:t>Key Leadership Skills and Practices</a:t>
          </a:r>
          <a:endParaRPr lang="en-US" dirty="0">
            <a:latin typeface="+mj-lt"/>
          </a:endParaRPr>
        </a:p>
      </dgm:t>
    </dgm:pt>
    <dgm:pt modelId="{99496ED6-626A-4303-9A3A-EA953329D852}" type="parTrans" cxnId="{852695CF-1F47-4EB9-B00D-32D15FFF9A82}">
      <dgm:prSet/>
      <dgm:spPr/>
      <dgm:t>
        <a:bodyPr/>
        <a:lstStyle/>
        <a:p>
          <a:endParaRPr lang="en-US"/>
        </a:p>
      </dgm:t>
    </dgm:pt>
    <dgm:pt modelId="{705EEF29-4877-4073-A9E0-C53B64691134}" type="sibTrans" cxnId="{852695CF-1F47-4EB9-B00D-32D15FFF9A82}">
      <dgm:prSet/>
      <dgm:spPr/>
      <dgm:t>
        <a:bodyPr/>
        <a:lstStyle/>
        <a:p>
          <a:endParaRPr lang="en-US"/>
        </a:p>
      </dgm:t>
    </dgm:pt>
    <dgm:pt modelId="{8CF5154D-03DC-4588-AF40-BF35D04F48DE}">
      <dgm:prSet phldrT="[Text]" custT="1"/>
      <dgm:spPr/>
      <dgm:t>
        <a:bodyPr/>
        <a:lstStyle/>
        <a:p>
          <a:r>
            <a:rPr lang="en-US" sz="2400" dirty="0" smtClean="0">
              <a:solidFill>
                <a:schemeClr val="tx1"/>
              </a:solidFill>
            </a:rPr>
            <a:t>Self development</a:t>
          </a:r>
          <a:endParaRPr lang="en-US" sz="2400" dirty="0">
            <a:solidFill>
              <a:schemeClr val="tx1"/>
            </a:solidFill>
          </a:endParaRPr>
        </a:p>
      </dgm:t>
    </dgm:pt>
    <dgm:pt modelId="{CF7ED4DE-ECB5-4492-B69B-768710928D21}" type="parTrans" cxnId="{5AF19EEC-148D-4379-8E61-F3E69695C844}">
      <dgm:prSet/>
      <dgm:spPr/>
      <dgm:t>
        <a:bodyPr/>
        <a:lstStyle/>
        <a:p>
          <a:endParaRPr lang="en-US"/>
        </a:p>
      </dgm:t>
    </dgm:pt>
    <dgm:pt modelId="{A8C2D74C-B3D7-4DA3-A39C-5D402880FD4B}" type="sibTrans" cxnId="{5AF19EEC-148D-4379-8E61-F3E69695C844}">
      <dgm:prSet/>
      <dgm:spPr/>
      <dgm:t>
        <a:bodyPr/>
        <a:lstStyle/>
        <a:p>
          <a:endParaRPr lang="en-US"/>
        </a:p>
      </dgm:t>
    </dgm:pt>
    <dgm:pt modelId="{6B561332-22CA-4D35-BB76-E02D94097433}">
      <dgm:prSet phldrT="[Text]" custT="1"/>
      <dgm:spPr/>
      <dgm:t>
        <a:bodyPr/>
        <a:lstStyle/>
        <a:p>
          <a:r>
            <a:rPr lang="en-US" sz="2400" dirty="0" smtClean="0">
              <a:solidFill>
                <a:schemeClr val="tx1"/>
              </a:solidFill>
              <a:latin typeface="+mj-lt"/>
            </a:rPr>
            <a:t>Team development</a:t>
          </a:r>
          <a:endParaRPr lang="en-US" sz="2400" dirty="0">
            <a:solidFill>
              <a:schemeClr val="tx1"/>
            </a:solidFill>
            <a:latin typeface="+mj-lt"/>
          </a:endParaRPr>
        </a:p>
      </dgm:t>
    </dgm:pt>
    <dgm:pt modelId="{39F544A0-C37E-4924-A3A5-EF21A89681AA}" type="parTrans" cxnId="{C99A51BB-F23F-40E3-880D-C0CC61F2F952}">
      <dgm:prSet/>
      <dgm:spPr/>
      <dgm:t>
        <a:bodyPr/>
        <a:lstStyle/>
        <a:p>
          <a:endParaRPr lang="en-US"/>
        </a:p>
      </dgm:t>
    </dgm:pt>
    <dgm:pt modelId="{B6A22EAC-CA78-4B2F-8743-5061EDDFB489}" type="sibTrans" cxnId="{C99A51BB-F23F-40E3-880D-C0CC61F2F952}">
      <dgm:prSet/>
      <dgm:spPr/>
      <dgm:t>
        <a:bodyPr/>
        <a:lstStyle/>
        <a:p>
          <a:endParaRPr lang="en-US"/>
        </a:p>
      </dgm:t>
    </dgm:pt>
    <dgm:pt modelId="{D0F1C807-E8B9-433B-991F-4AF5D70A9CB9}">
      <dgm:prSet phldrT="[Text]" custT="1"/>
      <dgm:spPr/>
      <dgm:t>
        <a:bodyPr/>
        <a:lstStyle/>
        <a:p>
          <a:r>
            <a:rPr lang="en-US" sz="2400" dirty="0" smtClean="0">
              <a:solidFill>
                <a:schemeClr val="tx1"/>
              </a:solidFill>
              <a:latin typeface="+mj-lt"/>
            </a:rPr>
            <a:t>Ethical practices and  civic-mindedness</a:t>
          </a:r>
          <a:endParaRPr lang="en-US" sz="2400" dirty="0">
            <a:solidFill>
              <a:schemeClr val="tx1"/>
            </a:solidFill>
            <a:latin typeface="+mj-lt"/>
          </a:endParaRPr>
        </a:p>
      </dgm:t>
    </dgm:pt>
    <dgm:pt modelId="{953AF6B1-947D-4039-9314-77BB2DFFC605}" type="parTrans" cxnId="{B52B5075-A89B-426A-8B8D-F717CD387392}">
      <dgm:prSet/>
      <dgm:spPr/>
      <dgm:t>
        <a:bodyPr/>
        <a:lstStyle/>
        <a:p>
          <a:endParaRPr lang="en-US"/>
        </a:p>
      </dgm:t>
    </dgm:pt>
    <dgm:pt modelId="{2A9BB4C1-3C48-4177-BBE7-398FD8D0620E}" type="sibTrans" cxnId="{B52B5075-A89B-426A-8B8D-F717CD387392}">
      <dgm:prSet/>
      <dgm:spPr/>
      <dgm:t>
        <a:bodyPr/>
        <a:lstStyle/>
        <a:p>
          <a:endParaRPr lang="en-US"/>
        </a:p>
      </dgm:t>
    </dgm:pt>
    <dgm:pt modelId="{74581210-FBC8-4CC7-845B-E7A63C4CA443}">
      <dgm:prSet phldrT="[Text]" custT="1"/>
      <dgm:spPr/>
      <dgm:t>
        <a:bodyPr/>
        <a:lstStyle/>
        <a:p>
          <a:r>
            <a:rPr lang="en-US" sz="2400" dirty="0" smtClean="0">
              <a:solidFill>
                <a:schemeClr val="tx1"/>
              </a:solidFill>
              <a:latin typeface="+mj-lt"/>
            </a:rPr>
            <a:t>Innovation</a:t>
          </a:r>
          <a:r>
            <a:rPr lang="en-US" sz="1600" dirty="0" smtClean="0"/>
            <a:t> </a:t>
          </a:r>
          <a:endParaRPr lang="en-US" sz="1600" dirty="0"/>
        </a:p>
      </dgm:t>
    </dgm:pt>
    <dgm:pt modelId="{E8476F6A-6535-4953-9186-6201BE44BABF}" type="parTrans" cxnId="{B1DE7D44-F859-4B2C-8381-3C454E508E7B}">
      <dgm:prSet/>
      <dgm:spPr/>
      <dgm:t>
        <a:bodyPr/>
        <a:lstStyle/>
        <a:p>
          <a:endParaRPr lang="en-US"/>
        </a:p>
      </dgm:t>
    </dgm:pt>
    <dgm:pt modelId="{F46A2AD6-D9DA-447A-AC85-972A9C6A4BEA}" type="sibTrans" cxnId="{B1DE7D44-F859-4B2C-8381-3C454E508E7B}">
      <dgm:prSet/>
      <dgm:spPr/>
      <dgm:t>
        <a:bodyPr/>
        <a:lstStyle/>
        <a:p>
          <a:endParaRPr lang="en-US"/>
        </a:p>
      </dgm:t>
    </dgm:pt>
    <dgm:pt modelId="{1509D09F-51EB-42CC-9430-54F6DE20423F}">
      <dgm:prSet custT="1"/>
      <dgm:spPr/>
      <dgm:t>
        <a:bodyPr/>
        <a:lstStyle/>
        <a:p>
          <a:r>
            <a:rPr lang="en-GB" sz="2400" dirty="0" smtClean="0">
              <a:solidFill>
                <a:srgbClr val="262626"/>
              </a:solidFill>
              <a:latin typeface="+mj-lt"/>
              <a:ea typeface="Calibri"/>
            </a:rPr>
            <a:t>Strategic thinking and acting</a:t>
          </a:r>
          <a:endParaRPr lang="en-US" sz="2400" dirty="0">
            <a:latin typeface="+mj-lt"/>
            <a:ea typeface="Calibri"/>
          </a:endParaRPr>
        </a:p>
      </dgm:t>
    </dgm:pt>
    <dgm:pt modelId="{3DB03BAF-6006-43AE-8CB3-82E74D9446CD}" type="parTrans" cxnId="{09537660-80E7-4EC9-B3BD-10FE363DDE70}">
      <dgm:prSet/>
      <dgm:spPr/>
      <dgm:t>
        <a:bodyPr/>
        <a:lstStyle/>
        <a:p>
          <a:endParaRPr lang="en-US"/>
        </a:p>
      </dgm:t>
    </dgm:pt>
    <dgm:pt modelId="{AC0402D6-0F50-4D7B-86C1-80894544BBFE}" type="sibTrans" cxnId="{09537660-80E7-4EC9-B3BD-10FE363DDE70}">
      <dgm:prSet/>
      <dgm:spPr/>
      <dgm:t>
        <a:bodyPr/>
        <a:lstStyle/>
        <a:p>
          <a:endParaRPr lang="en-US"/>
        </a:p>
      </dgm:t>
    </dgm:pt>
    <dgm:pt modelId="{89EA19CA-A6BA-4DB6-BCDF-78B445E69406}" type="pres">
      <dgm:prSet presAssocID="{98C9CE41-3C6C-4D97-99AB-0395DA62F723}" presName="cycle" presStyleCnt="0">
        <dgm:presLayoutVars>
          <dgm:chMax val="1"/>
          <dgm:dir/>
          <dgm:animLvl val="ctr"/>
          <dgm:resizeHandles val="exact"/>
        </dgm:presLayoutVars>
      </dgm:prSet>
      <dgm:spPr/>
      <dgm:t>
        <a:bodyPr/>
        <a:lstStyle/>
        <a:p>
          <a:endParaRPr lang="en-US"/>
        </a:p>
      </dgm:t>
    </dgm:pt>
    <dgm:pt modelId="{F0B10702-C0A2-479D-B533-6251F3181A46}" type="pres">
      <dgm:prSet presAssocID="{A7E055B9-18BF-4C4D-80ED-774D955C10BC}" presName="centerShape" presStyleLbl="node0" presStyleIdx="0" presStyleCnt="1" custScaleX="167112" custScaleY="134709" custLinFactNeighborX="-2543" custLinFactNeighborY="3271"/>
      <dgm:spPr/>
      <dgm:t>
        <a:bodyPr/>
        <a:lstStyle/>
        <a:p>
          <a:endParaRPr lang="en-US"/>
        </a:p>
      </dgm:t>
    </dgm:pt>
    <dgm:pt modelId="{F2EB06E8-4BAD-4E65-82C1-54FF86C972D3}" type="pres">
      <dgm:prSet presAssocID="{CF7ED4DE-ECB5-4492-B69B-768710928D21}" presName="Name9" presStyleLbl="parChTrans1D2" presStyleIdx="0" presStyleCnt="5"/>
      <dgm:spPr/>
      <dgm:t>
        <a:bodyPr/>
        <a:lstStyle/>
        <a:p>
          <a:endParaRPr lang="en-US"/>
        </a:p>
      </dgm:t>
    </dgm:pt>
    <dgm:pt modelId="{4094D54D-C7C9-42F7-8443-0611BC2E7FCB}" type="pres">
      <dgm:prSet presAssocID="{CF7ED4DE-ECB5-4492-B69B-768710928D21}" presName="connTx" presStyleLbl="parChTrans1D2" presStyleIdx="0" presStyleCnt="5"/>
      <dgm:spPr/>
      <dgm:t>
        <a:bodyPr/>
        <a:lstStyle/>
        <a:p>
          <a:endParaRPr lang="en-US"/>
        </a:p>
      </dgm:t>
    </dgm:pt>
    <dgm:pt modelId="{46BA5309-D38B-4274-96E5-E7D8E334C658}" type="pres">
      <dgm:prSet presAssocID="{8CF5154D-03DC-4588-AF40-BF35D04F48DE}" presName="node" presStyleLbl="node1" presStyleIdx="0" presStyleCnt="5" custScaleX="149117" custScaleY="107912" custRadScaleRad="122085" custRadScaleInc="-1780">
        <dgm:presLayoutVars>
          <dgm:bulletEnabled val="1"/>
        </dgm:presLayoutVars>
      </dgm:prSet>
      <dgm:spPr/>
      <dgm:t>
        <a:bodyPr/>
        <a:lstStyle/>
        <a:p>
          <a:endParaRPr lang="en-US"/>
        </a:p>
      </dgm:t>
    </dgm:pt>
    <dgm:pt modelId="{A773A217-5990-4C63-AC06-595D20D73303}" type="pres">
      <dgm:prSet presAssocID="{39F544A0-C37E-4924-A3A5-EF21A89681AA}" presName="Name9" presStyleLbl="parChTrans1D2" presStyleIdx="1" presStyleCnt="5"/>
      <dgm:spPr/>
      <dgm:t>
        <a:bodyPr/>
        <a:lstStyle/>
        <a:p>
          <a:endParaRPr lang="en-US"/>
        </a:p>
      </dgm:t>
    </dgm:pt>
    <dgm:pt modelId="{D03E49E2-F7FE-4A35-80C6-4ADD62D8377F}" type="pres">
      <dgm:prSet presAssocID="{39F544A0-C37E-4924-A3A5-EF21A89681AA}" presName="connTx" presStyleLbl="parChTrans1D2" presStyleIdx="1" presStyleCnt="5"/>
      <dgm:spPr/>
      <dgm:t>
        <a:bodyPr/>
        <a:lstStyle/>
        <a:p>
          <a:endParaRPr lang="en-US"/>
        </a:p>
      </dgm:t>
    </dgm:pt>
    <dgm:pt modelId="{34F25FDD-7871-42B0-A1D8-85D2CCA8F7F3}" type="pres">
      <dgm:prSet presAssocID="{6B561332-22CA-4D35-BB76-E02D94097433}" presName="node" presStyleLbl="node1" presStyleIdx="1" presStyleCnt="5" custScaleX="147675" custScaleY="122626" custRadScaleRad="136194" custRadScaleInc="-11547">
        <dgm:presLayoutVars>
          <dgm:bulletEnabled val="1"/>
        </dgm:presLayoutVars>
      </dgm:prSet>
      <dgm:spPr/>
      <dgm:t>
        <a:bodyPr/>
        <a:lstStyle/>
        <a:p>
          <a:endParaRPr lang="en-US"/>
        </a:p>
      </dgm:t>
    </dgm:pt>
    <dgm:pt modelId="{C9C153CB-5962-4757-8E7B-AD2A106AA219}" type="pres">
      <dgm:prSet presAssocID="{953AF6B1-947D-4039-9314-77BB2DFFC605}" presName="Name9" presStyleLbl="parChTrans1D2" presStyleIdx="2" presStyleCnt="5"/>
      <dgm:spPr/>
      <dgm:t>
        <a:bodyPr/>
        <a:lstStyle/>
        <a:p>
          <a:endParaRPr lang="en-US"/>
        </a:p>
      </dgm:t>
    </dgm:pt>
    <dgm:pt modelId="{3BBC2DF8-3F7C-4A91-A60F-C93037244D40}" type="pres">
      <dgm:prSet presAssocID="{953AF6B1-947D-4039-9314-77BB2DFFC605}" presName="connTx" presStyleLbl="parChTrans1D2" presStyleIdx="2" presStyleCnt="5"/>
      <dgm:spPr/>
      <dgm:t>
        <a:bodyPr/>
        <a:lstStyle/>
        <a:p>
          <a:endParaRPr lang="en-US"/>
        </a:p>
      </dgm:t>
    </dgm:pt>
    <dgm:pt modelId="{B57B73D2-FEAC-4C2F-8A53-FFD81652A09A}" type="pres">
      <dgm:prSet presAssocID="{D0F1C807-E8B9-433B-991F-4AF5D70A9CB9}" presName="node" presStyleLbl="node1" presStyleIdx="2" presStyleCnt="5" custScaleX="138078" custScaleY="118998" custRadScaleRad="129146" custRadScaleInc="-42529">
        <dgm:presLayoutVars>
          <dgm:bulletEnabled val="1"/>
        </dgm:presLayoutVars>
      </dgm:prSet>
      <dgm:spPr/>
      <dgm:t>
        <a:bodyPr/>
        <a:lstStyle/>
        <a:p>
          <a:endParaRPr lang="en-US"/>
        </a:p>
      </dgm:t>
    </dgm:pt>
    <dgm:pt modelId="{CEC56981-11C4-47C9-878A-D4E065C37D62}" type="pres">
      <dgm:prSet presAssocID="{3DB03BAF-6006-43AE-8CB3-82E74D9446CD}" presName="Name9" presStyleLbl="parChTrans1D2" presStyleIdx="3" presStyleCnt="5"/>
      <dgm:spPr/>
      <dgm:t>
        <a:bodyPr/>
        <a:lstStyle/>
        <a:p>
          <a:endParaRPr lang="en-US"/>
        </a:p>
      </dgm:t>
    </dgm:pt>
    <dgm:pt modelId="{A048FE62-14D0-4FCE-963C-06BA9E5BB8FC}" type="pres">
      <dgm:prSet presAssocID="{3DB03BAF-6006-43AE-8CB3-82E74D9446CD}" presName="connTx" presStyleLbl="parChTrans1D2" presStyleIdx="3" presStyleCnt="5"/>
      <dgm:spPr/>
      <dgm:t>
        <a:bodyPr/>
        <a:lstStyle/>
        <a:p>
          <a:endParaRPr lang="en-US"/>
        </a:p>
      </dgm:t>
    </dgm:pt>
    <dgm:pt modelId="{64EB7977-B06E-4C75-AAE0-E7EC4543AB33}" type="pres">
      <dgm:prSet presAssocID="{1509D09F-51EB-42CC-9430-54F6DE20423F}" presName="node" presStyleLbl="node1" presStyleIdx="3" presStyleCnt="5" custScaleX="142900" custScaleY="133378" custRadScaleRad="143595" custRadScaleInc="75727">
        <dgm:presLayoutVars>
          <dgm:bulletEnabled val="1"/>
        </dgm:presLayoutVars>
      </dgm:prSet>
      <dgm:spPr/>
      <dgm:t>
        <a:bodyPr/>
        <a:lstStyle/>
        <a:p>
          <a:endParaRPr lang="en-US"/>
        </a:p>
      </dgm:t>
    </dgm:pt>
    <dgm:pt modelId="{1EA537D9-22CA-4814-B02D-C66031190922}" type="pres">
      <dgm:prSet presAssocID="{E8476F6A-6535-4953-9186-6201BE44BABF}" presName="Name9" presStyleLbl="parChTrans1D2" presStyleIdx="4" presStyleCnt="5"/>
      <dgm:spPr/>
      <dgm:t>
        <a:bodyPr/>
        <a:lstStyle/>
        <a:p>
          <a:endParaRPr lang="en-US"/>
        </a:p>
      </dgm:t>
    </dgm:pt>
    <dgm:pt modelId="{4B3E33AB-B2B1-498B-9619-3AC0C1B61B2B}" type="pres">
      <dgm:prSet presAssocID="{E8476F6A-6535-4953-9186-6201BE44BABF}" presName="connTx" presStyleLbl="parChTrans1D2" presStyleIdx="4" presStyleCnt="5"/>
      <dgm:spPr/>
      <dgm:t>
        <a:bodyPr/>
        <a:lstStyle/>
        <a:p>
          <a:endParaRPr lang="en-US"/>
        </a:p>
      </dgm:t>
    </dgm:pt>
    <dgm:pt modelId="{E361CD87-067D-499A-8431-90110F5496BC}" type="pres">
      <dgm:prSet presAssocID="{74581210-FBC8-4CC7-845B-E7A63C4CA443}" presName="node" presStyleLbl="node1" presStyleIdx="4" presStyleCnt="5" custScaleX="124341" custScaleY="123620" custRadScaleRad="148107" custRadScaleInc="2733">
        <dgm:presLayoutVars>
          <dgm:bulletEnabled val="1"/>
        </dgm:presLayoutVars>
      </dgm:prSet>
      <dgm:spPr/>
      <dgm:t>
        <a:bodyPr/>
        <a:lstStyle/>
        <a:p>
          <a:endParaRPr lang="en-US"/>
        </a:p>
      </dgm:t>
    </dgm:pt>
  </dgm:ptLst>
  <dgm:cxnLst>
    <dgm:cxn modelId="{07539CFE-273B-394B-BD47-5FEDA01C2CB1}" type="presOf" srcId="{74581210-FBC8-4CC7-845B-E7A63C4CA443}" destId="{E361CD87-067D-499A-8431-90110F5496BC}" srcOrd="0" destOrd="0" presId="urn:microsoft.com/office/officeart/2005/8/layout/radial1"/>
    <dgm:cxn modelId="{CE936110-7DB3-1C4C-A925-DCF03832E3AC}" type="presOf" srcId="{39F544A0-C37E-4924-A3A5-EF21A89681AA}" destId="{A773A217-5990-4C63-AC06-595D20D73303}" srcOrd="0" destOrd="0" presId="urn:microsoft.com/office/officeart/2005/8/layout/radial1"/>
    <dgm:cxn modelId="{F94B1BCF-C286-6A4F-AA37-8D4ED768FF3A}" type="presOf" srcId="{39F544A0-C37E-4924-A3A5-EF21A89681AA}" destId="{D03E49E2-F7FE-4A35-80C6-4ADD62D8377F}" srcOrd="1" destOrd="0" presId="urn:microsoft.com/office/officeart/2005/8/layout/radial1"/>
    <dgm:cxn modelId="{227EAAA1-758D-7F4E-8A4B-7B27ED130365}" type="presOf" srcId="{E8476F6A-6535-4953-9186-6201BE44BABF}" destId="{4B3E33AB-B2B1-498B-9619-3AC0C1B61B2B}" srcOrd="1" destOrd="0" presId="urn:microsoft.com/office/officeart/2005/8/layout/radial1"/>
    <dgm:cxn modelId="{797CD485-9EC4-DD48-85F0-48B7293C4F9A}" type="presOf" srcId="{D0F1C807-E8B9-433B-991F-4AF5D70A9CB9}" destId="{B57B73D2-FEAC-4C2F-8A53-FFD81652A09A}" srcOrd="0" destOrd="0" presId="urn:microsoft.com/office/officeart/2005/8/layout/radial1"/>
    <dgm:cxn modelId="{8832A36C-2076-CE40-B867-5152AB227A3E}" type="presOf" srcId="{953AF6B1-947D-4039-9314-77BB2DFFC605}" destId="{3BBC2DF8-3F7C-4A91-A60F-C93037244D40}" srcOrd="1" destOrd="0" presId="urn:microsoft.com/office/officeart/2005/8/layout/radial1"/>
    <dgm:cxn modelId="{65A1E0C4-6FA4-3143-92D1-8DC55B6B97FD}" type="presOf" srcId="{3DB03BAF-6006-43AE-8CB3-82E74D9446CD}" destId="{A048FE62-14D0-4FCE-963C-06BA9E5BB8FC}" srcOrd="1" destOrd="0" presId="urn:microsoft.com/office/officeart/2005/8/layout/radial1"/>
    <dgm:cxn modelId="{B52B5075-A89B-426A-8B8D-F717CD387392}" srcId="{A7E055B9-18BF-4C4D-80ED-774D955C10BC}" destId="{D0F1C807-E8B9-433B-991F-4AF5D70A9CB9}" srcOrd="2" destOrd="0" parTransId="{953AF6B1-947D-4039-9314-77BB2DFFC605}" sibTransId="{2A9BB4C1-3C48-4177-BBE7-398FD8D0620E}"/>
    <dgm:cxn modelId="{B1DE7D44-F859-4B2C-8381-3C454E508E7B}" srcId="{A7E055B9-18BF-4C4D-80ED-774D955C10BC}" destId="{74581210-FBC8-4CC7-845B-E7A63C4CA443}" srcOrd="4" destOrd="0" parTransId="{E8476F6A-6535-4953-9186-6201BE44BABF}" sibTransId="{F46A2AD6-D9DA-447A-AC85-972A9C6A4BEA}"/>
    <dgm:cxn modelId="{C99A51BB-F23F-40E3-880D-C0CC61F2F952}" srcId="{A7E055B9-18BF-4C4D-80ED-774D955C10BC}" destId="{6B561332-22CA-4D35-BB76-E02D94097433}" srcOrd="1" destOrd="0" parTransId="{39F544A0-C37E-4924-A3A5-EF21A89681AA}" sibTransId="{B6A22EAC-CA78-4B2F-8743-5061EDDFB489}"/>
    <dgm:cxn modelId="{5818745B-ADF0-0748-B30E-01AA21CE467C}" type="presOf" srcId="{6B561332-22CA-4D35-BB76-E02D94097433}" destId="{34F25FDD-7871-42B0-A1D8-85D2CCA8F7F3}" srcOrd="0" destOrd="0" presId="urn:microsoft.com/office/officeart/2005/8/layout/radial1"/>
    <dgm:cxn modelId="{BB0650C5-50F1-9E41-9098-2D0BAB759202}" type="presOf" srcId="{953AF6B1-947D-4039-9314-77BB2DFFC605}" destId="{C9C153CB-5962-4757-8E7B-AD2A106AA219}" srcOrd="0" destOrd="0" presId="urn:microsoft.com/office/officeart/2005/8/layout/radial1"/>
    <dgm:cxn modelId="{0F2C4269-9EA4-C143-B746-7213DBA6E4D4}" type="presOf" srcId="{3DB03BAF-6006-43AE-8CB3-82E74D9446CD}" destId="{CEC56981-11C4-47C9-878A-D4E065C37D62}" srcOrd="0" destOrd="0" presId="urn:microsoft.com/office/officeart/2005/8/layout/radial1"/>
    <dgm:cxn modelId="{852695CF-1F47-4EB9-B00D-32D15FFF9A82}" srcId="{98C9CE41-3C6C-4D97-99AB-0395DA62F723}" destId="{A7E055B9-18BF-4C4D-80ED-774D955C10BC}" srcOrd="0" destOrd="0" parTransId="{99496ED6-626A-4303-9A3A-EA953329D852}" sibTransId="{705EEF29-4877-4073-A9E0-C53B64691134}"/>
    <dgm:cxn modelId="{C43E3958-9CAC-774C-B8A2-2AF8113F4F64}" type="presOf" srcId="{CF7ED4DE-ECB5-4492-B69B-768710928D21}" destId="{F2EB06E8-4BAD-4E65-82C1-54FF86C972D3}" srcOrd="0" destOrd="0" presId="urn:microsoft.com/office/officeart/2005/8/layout/radial1"/>
    <dgm:cxn modelId="{828EFAB9-4509-0D4D-A245-ED2D47E06860}" type="presOf" srcId="{8CF5154D-03DC-4588-AF40-BF35D04F48DE}" destId="{46BA5309-D38B-4274-96E5-E7D8E334C658}" srcOrd="0" destOrd="0" presId="urn:microsoft.com/office/officeart/2005/8/layout/radial1"/>
    <dgm:cxn modelId="{2B47A19B-B9CF-1C42-B922-D33C614E1A63}" type="presOf" srcId="{E8476F6A-6535-4953-9186-6201BE44BABF}" destId="{1EA537D9-22CA-4814-B02D-C66031190922}" srcOrd="0" destOrd="0" presId="urn:microsoft.com/office/officeart/2005/8/layout/radial1"/>
    <dgm:cxn modelId="{09537660-80E7-4EC9-B3BD-10FE363DDE70}" srcId="{A7E055B9-18BF-4C4D-80ED-774D955C10BC}" destId="{1509D09F-51EB-42CC-9430-54F6DE20423F}" srcOrd="3" destOrd="0" parTransId="{3DB03BAF-6006-43AE-8CB3-82E74D9446CD}" sibTransId="{AC0402D6-0F50-4D7B-86C1-80894544BBFE}"/>
    <dgm:cxn modelId="{5AF19EEC-148D-4379-8E61-F3E69695C844}" srcId="{A7E055B9-18BF-4C4D-80ED-774D955C10BC}" destId="{8CF5154D-03DC-4588-AF40-BF35D04F48DE}" srcOrd="0" destOrd="0" parTransId="{CF7ED4DE-ECB5-4492-B69B-768710928D21}" sibTransId="{A8C2D74C-B3D7-4DA3-A39C-5D402880FD4B}"/>
    <dgm:cxn modelId="{C79ECBF1-7351-4B4D-9385-825DD457108E}" type="presOf" srcId="{CF7ED4DE-ECB5-4492-B69B-768710928D21}" destId="{4094D54D-C7C9-42F7-8443-0611BC2E7FCB}" srcOrd="1" destOrd="0" presId="urn:microsoft.com/office/officeart/2005/8/layout/radial1"/>
    <dgm:cxn modelId="{0F9652ED-45C3-6B4D-873C-974A1B40E2D8}" type="presOf" srcId="{98C9CE41-3C6C-4D97-99AB-0395DA62F723}" destId="{89EA19CA-A6BA-4DB6-BCDF-78B445E69406}" srcOrd="0" destOrd="0" presId="urn:microsoft.com/office/officeart/2005/8/layout/radial1"/>
    <dgm:cxn modelId="{2372A2E6-E866-2C41-8FF4-26BD3C8B38E5}" type="presOf" srcId="{1509D09F-51EB-42CC-9430-54F6DE20423F}" destId="{64EB7977-B06E-4C75-AAE0-E7EC4543AB33}" srcOrd="0" destOrd="0" presId="urn:microsoft.com/office/officeart/2005/8/layout/radial1"/>
    <dgm:cxn modelId="{3AF6E0E2-BD96-A542-A05F-B0C432E84559}" type="presOf" srcId="{A7E055B9-18BF-4C4D-80ED-774D955C10BC}" destId="{F0B10702-C0A2-479D-B533-6251F3181A46}" srcOrd="0" destOrd="0" presId="urn:microsoft.com/office/officeart/2005/8/layout/radial1"/>
    <dgm:cxn modelId="{DE3409B0-4522-9342-8306-83D13B5EA415}" type="presParOf" srcId="{89EA19CA-A6BA-4DB6-BCDF-78B445E69406}" destId="{F0B10702-C0A2-479D-B533-6251F3181A46}" srcOrd="0" destOrd="0" presId="urn:microsoft.com/office/officeart/2005/8/layout/radial1"/>
    <dgm:cxn modelId="{1F223641-F147-1142-9B23-FB23A79D71BB}" type="presParOf" srcId="{89EA19CA-A6BA-4DB6-BCDF-78B445E69406}" destId="{F2EB06E8-4BAD-4E65-82C1-54FF86C972D3}" srcOrd="1" destOrd="0" presId="urn:microsoft.com/office/officeart/2005/8/layout/radial1"/>
    <dgm:cxn modelId="{5F42EDE7-C1A1-EA42-9203-04D0344C6B6A}" type="presParOf" srcId="{F2EB06E8-4BAD-4E65-82C1-54FF86C972D3}" destId="{4094D54D-C7C9-42F7-8443-0611BC2E7FCB}" srcOrd="0" destOrd="0" presId="urn:microsoft.com/office/officeart/2005/8/layout/radial1"/>
    <dgm:cxn modelId="{0646D762-78B0-3A4C-AE19-82E67E56F4FD}" type="presParOf" srcId="{89EA19CA-A6BA-4DB6-BCDF-78B445E69406}" destId="{46BA5309-D38B-4274-96E5-E7D8E334C658}" srcOrd="2" destOrd="0" presId="urn:microsoft.com/office/officeart/2005/8/layout/radial1"/>
    <dgm:cxn modelId="{D56E3AA7-E2D3-8F41-9249-BB5ED9A04A99}" type="presParOf" srcId="{89EA19CA-A6BA-4DB6-BCDF-78B445E69406}" destId="{A773A217-5990-4C63-AC06-595D20D73303}" srcOrd="3" destOrd="0" presId="urn:microsoft.com/office/officeart/2005/8/layout/radial1"/>
    <dgm:cxn modelId="{C1631937-3AE3-2D49-BB4C-7AC4CF0B1AB1}" type="presParOf" srcId="{A773A217-5990-4C63-AC06-595D20D73303}" destId="{D03E49E2-F7FE-4A35-80C6-4ADD62D8377F}" srcOrd="0" destOrd="0" presId="urn:microsoft.com/office/officeart/2005/8/layout/radial1"/>
    <dgm:cxn modelId="{9CB7C0CB-73F2-1343-BBA2-4890A45AF2EF}" type="presParOf" srcId="{89EA19CA-A6BA-4DB6-BCDF-78B445E69406}" destId="{34F25FDD-7871-42B0-A1D8-85D2CCA8F7F3}" srcOrd="4" destOrd="0" presId="urn:microsoft.com/office/officeart/2005/8/layout/radial1"/>
    <dgm:cxn modelId="{05B88817-4683-6A41-8D16-5DA9C2DE9268}" type="presParOf" srcId="{89EA19CA-A6BA-4DB6-BCDF-78B445E69406}" destId="{C9C153CB-5962-4757-8E7B-AD2A106AA219}" srcOrd="5" destOrd="0" presId="urn:microsoft.com/office/officeart/2005/8/layout/radial1"/>
    <dgm:cxn modelId="{589C3797-36E0-3149-A56E-EF1C70E620F9}" type="presParOf" srcId="{C9C153CB-5962-4757-8E7B-AD2A106AA219}" destId="{3BBC2DF8-3F7C-4A91-A60F-C93037244D40}" srcOrd="0" destOrd="0" presId="urn:microsoft.com/office/officeart/2005/8/layout/radial1"/>
    <dgm:cxn modelId="{992AC92D-B72D-2F4C-9E4B-4FAE212FF762}" type="presParOf" srcId="{89EA19CA-A6BA-4DB6-BCDF-78B445E69406}" destId="{B57B73D2-FEAC-4C2F-8A53-FFD81652A09A}" srcOrd="6" destOrd="0" presId="urn:microsoft.com/office/officeart/2005/8/layout/radial1"/>
    <dgm:cxn modelId="{84A36588-3786-7646-A162-B91CEA234063}" type="presParOf" srcId="{89EA19CA-A6BA-4DB6-BCDF-78B445E69406}" destId="{CEC56981-11C4-47C9-878A-D4E065C37D62}" srcOrd="7" destOrd="0" presId="urn:microsoft.com/office/officeart/2005/8/layout/radial1"/>
    <dgm:cxn modelId="{E47FFC08-677B-BD4D-8BC6-F2385C1DB79A}" type="presParOf" srcId="{CEC56981-11C4-47C9-878A-D4E065C37D62}" destId="{A048FE62-14D0-4FCE-963C-06BA9E5BB8FC}" srcOrd="0" destOrd="0" presId="urn:microsoft.com/office/officeart/2005/8/layout/radial1"/>
    <dgm:cxn modelId="{9A81CDC6-94E5-E048-9ECE-A30BF47CD583}" type="presParOf" srcId="{89EA19CA-A6BA-4DB6-BCDF-78B445E69406}" destId="{64EB7977-B06E-4C75-AAE0-E7EC4543AB33}" srcOrd="8" destOrd="0" presId="urn:microsoft.com/office/officeart/2005/8/layout/radial1"/>
    <dgm:cxn modelId="{0B21C37B-B15F-8442-BCC0-DA54630BCC2D}" type="presParOf" srcId="{89EA19CA-A6BA-4DB6-BCDF-78B445E69406}" destId="{1EA537D9-22CA-4814-B02D-C66031190922}" srcOrd="9" destOrd="0" presId="urn:microsoft.com/office/officeart/2005/8/layout/radial1"/>
    <dgm:cxn modelId="{447EDF0C-DD2B-0A41-A4BE-CD84BCB108BF}" type="presParOf" srcId="{1EA537D9-22CA-4814-B02D-C66031190922}" destId="{4B3E33AB-B2B1-498B-9619-3AC0C1B61B2B}" srcOrd="0" destOrd="0" presId="urn:microsoft.com/office/officeart/2005/8/layout/radial1"/>
    <dgm:cxn modelId="{A561E38D-41E9-AC4E-8F47-E25BE6C39FE8}" type="presParOf" srcId="{89EA19CA-A6BA-4DB6-BCDF-78B445E69406}" destId="{E361CD87-067D-499A-8431-90110F5496BC}" srcOrd="10" destOrd="0" presId="urn:microsoft.com/office/officeart/2005/8/layout/radial1"/>
  </dgm:cxnLst>
  <dgm:bg>
    <a:solidFill>
      <a:schemeClr val="accent6">
        <a:lumMod val="60000"/>
        <a:lumOff val="4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10702-C0A2-479D-B533-6251F3181A46}">
      <dsp:nvSpPr>
        <dsp:cNvPr id="0" name=""/>
        <dsp:cNvSpPr/>
      </dsp:nvSpPr>
      <dsp:spPr>
        <a:xfrm>
          <a:off x="2785755" y="1887040"/>
          <a:ext cx="2711163" cy="21854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GB" sz="2600" b="1" kern="1200" dirty="0" smtClean="0">
              <a:solidFill>
                <a:srgbClr val="262626"/>
              </a:solidFill>
              <a:effectLst/>
              <a:latin typeface="+mj-lt"/>
              <a:ea typeface="Calibri"/>
            </a:rPr>
            <a:t>Key Leadership Skills and Practices</a:t>
          </a:r>
          <a:endParaRPr lang="en-US" sz="2600" kern="1200" dirty="0">
            <a:latin typeface="+mj-lt"/>
          </a:endParaRPr>
        </a:p>
      </dsp:txBody>
      <dsp:txXfrm>
        <a:off x="3182796" y="2207094"/>
        <a:ext cx="1917081" cy="1545360"/>
      </dsp:txXfrm>
    </dsp:sp>
    <dsp:sp modelId="{F2EB06E8-4BAD-4E65-82C1-54FF86C972D3}">
      <dsp:nvSpPr>
        <dsp:cNvPr id="0" name=""/>
        <dsp:cNvSpPr/>
      </dsp:nvSpPr>
      <dsp:spPr>
        <a:xfrm rot="16320003">
          <a:off x="4042884" y="1729214"/>
          <a:ext cx="283074" cy="33617"/>
        </a:xfrm>
        <a:custGeom>
          <a:avLst/>
          <a:gdLst/>
          <a:ahLst/>
          <a:cxnLst/>
          <a:rect l="0" t="0" r="0" b="0"/>
          <a:pathLst>
            <a:path>
              <a:moveTo>
                <a:pt x="0" y="16808"/>
              </a:moveTo>
              <a:lnTo>
                <a:pt x="283074" y="168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77345" y="1738945"/>
        <a:ext cx="14153" cy="14153"/>
      </dsp:txXfrm>
    </dsp:sp>
    <dsp:sp modelId="{46BA5309-D38B-4274-96E5-E7D8E334C658}">
      <dsp:nvSpPr>
        <dsp:cNvPr id="0" name=""/>
        <dsp:cNvSpPr/>
      </dsp:nvSpPr>
      <dsp:spPr>
        <a:xfrm>
          <a:off x="3010311" y="-145873"/>
          <a:ext cx="2419218" cy="17507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tx1"/>
              </a:solidFill>
            </a:rPr>
            <a:t>Self development</a:t>
          </a:r>
          <a:endParaRPr lang="en-US" sz="2400" kern="1200" dirty="0">
            <a:solidFill>
              <a:schemeClr val="tx1"/>
            </a:solidFill>
          </a:endParaRPr>
        </a:p>
      </dsp:txBody>
      <dsp:txXfrm>
        <a:off x="3364597" y="110515"/>
        <a:ext cx="1710646" cy="1237948"/>
      </dsp:txXfrm>
    </dsp:sp>
    <dsp:sp modelId="{A773A217-5990-4C63-AC06-595D20D73303}">
      <dsp:nvSpPr>
        <dsp:cNvPr id="0" name=""/>
        <dsp:cNvSpPr/>
      </dsp:nvSpPr>
      <dsp:spPr>
        <a:xfrm rot="20171326">
          <a:off x="5305997" y="2322478"/>
          <a:ext cx="573501" cy="33617"/>
        </a:xfrm>
        <a:custGeom>
          <a:avLst/>
          <a:gdLst/>
          <a:ahLst/>
          <a:cxnLst/>
          <a:rect l="0" t="0" r="0" b="0"/>
          <a:pathLst>
            <a:path>
              <a:moveTo>
                <a:pt x="0" y="16808"/>
              </a:moveTo>
              <a:lnTo>
                <a:pt x="573501" y="168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578410" y="2324949"/>
        <a:ext cx="28675" cy="28675"/>
      </dsp:txXfrm>
    </dsp:sp>
    <dsp:sp modelId="{34F25FDD-7871-42B0-A1D8-85D2CCA8F7F3}">
      <dsp:nvSpPr>
        <dsp:cNvPr id="0" name=""/>
        <dsp:cNvSpPr/>
      </dsp:nvSpPr>
      <dsp:spPr>
        <a:xfrm>
          <a:off x="5714995" y="761999"/>
          <a:ext cx="2395824" cy="19894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tx1"/>
              </a:solidFill>
              <a:latin typeface="+mj-lt"/>
            </a:rPr>
            <a:t>Team development</a:t>
          </a:r>
          <a:endParaRPr lang="en-US" sz="2400" kern="1200" dirty="0">
            <a:solidFill>
              <a:schemeClr val="tx1"/>
            </a:solidFill>
            <a:latin typeface="+mj-lt"/>
          </a:endParaRPr>
        </a:p>
      </dsp:txBody>
      <dsp:txXfrm>
        <a:off x="6065855" y="1053345"/>
        <a:ext cx="1694104" cy="1406746"/>
      </dsp:txXfrm>
    </dsp:sp>
    <dsp:sp modelId="{C9C153CB-5962-4757-8E7B-AD2A106AA219}">
      <dsp:nvSpPr>
        <dsp:cNvPr id="0" name=""/>
        <dsp:cNvSpPr/>
      </dsp:nvSpPr>
      <dsp:spPr>
        <a:xfrm rot="2100917">
          <a:off x="5126446" y="3800386"/>
          <a:ext cx="420341" cy="33617"/>
        </a:xfrm>
        <a:custGeom>
          <a:avLst/>
          <a:gdLst/>
          <a:ahLst/>
          <a:cxnLst/>
          <a:rect l="0" t="0" r="0" b="0"/>
          <a:pathLst>
            <a:path>
              <a:moveTo>
                <a:pt x="0" y="16808"/>
              </a:moveTo>
              <a:lnTo>
                <a:pt x="420341" y="168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326108" y="3806686"/>
        <a:ext cx="21017" cy="21017"/>
      </dsp:txXfrm>
    </dsp:sp>
    <dsp:sp modelId="{B57B73D2-FEAC-4C2F-8A53-FFD81652A09A}">
      <dsp:nvSpPr>
        <dsp:cNvPr id="0" name=""/>
        <dsp:cNvSpPr/>
      </dsp:nvSpPr>
      <dsp:spPr>
        <a:xfrm>
          <a:off x="5257793" y="3581402"/>
          <a:ext cx="2240126" cy="193057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tx1"/>
              </a:solidFill>
              <a:latin typeface="+mj-lt"/>
            </a:rPr>
            <a:t>Ethical practices and  civic-mindedness</a:t>
          </a:r>
          <a:endParaRPr lang="en-US" sz="2400" kern="1200" dirty="0">
            <a:solidFill>
              <a:schemeClr val="tx1"/>
            </a:solidFill>
            <a:latin typeface="+mj-lt"/>
          </a:endParaRPr>
        </a:p>
      </dsp:txBody>
      <dsp:txXfrm>
        <a:off x="5585852" y="3864129"/>
        <a:ext cx="1584008" cy="1365125"/>
      </dsp:txXfrm>
    </dsp:sp>
    <dsp:sp modelId="{CEC56981-11C4-47C9-878A-D4E065C37D62}">
      <dsp:nvSpPr>
        <dsp:cNvPr id="0" name=""/>
        <dsp:cNvSpPr/>
      </dsp:nvSpPr>
      <dsp:spPr>
        <a:xfrm rot="9285452">
          <a:off x="2553923" y="3608085"/>
          <a:ext cx="438200" cy="33617"/>
        </a:xfrm>
        <a:custGeom>
          <a:avLst/>
          <a:gdLst/>
          <a:ahLst/>
          <a:cxnLst/>
          <a:rect l="0" t="0" r="0" b="0"/>
          <a:pathLst>
            <a:path>
              <a:moveTo>
                <a:pt x="0" y="16808"/>
              </a:moveTo>
              <a:lnTo>
                <a:pt x="438200" y="168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2762068" y="3613939"/>
        <a:ext cx="21910" cy="21910"/>
      </dsp:txXfrm>
    </dsp:sp>
    <dsp:sp modelId="{64EB7977-B06E-4C75-AAE0-E7EC4543AB33}">
      <dsp:nvSpPr>
        <dsp:cNvPr id="0" name=""/>
        <dsp:cNvSpPr/>
      </dsp:nvSpPr>
      <dsp:spPr>
        <a:xfrm>
          <a:off x="380997" y="3124207"/>
          <a:ext cx="2318356" cy="21638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GB" sz="2400" kern="1200" dirty="0" smtClean="0">
              <a:solidFill>
                <a:srgbClr val="262626"/>
              </a:solidFill>
              <a:latin typeface="+mj-lt"/>
              <a:ea typeface="Calibri"/>
            </a:rPr>
            <a:t>Strategic thinking and acting</a:t>
          </a:r>
          <a:endParaRPr lang="en-US" sz="2400" kern="1200" dirty="0">
            <a:latin typeface="+mj-lt"/>
            <a:ea typeface="Calibri"/>
          </a:endParaRPr>
        </a:p>
      </dsp:txBody>
      <dsp:txXfrm>
        <a:off x="720512" y="3441099"/>
        <a:ext cx="1639326" cy="1530091"/>
      </dsp:txXfrm>
    </dsp:sp>
    <dsp:sp modelId="{1EA537D9-22CA-4814-B02D-C66031190922}">
      <dsp:nvSpPr>
        <dsp:cNvPr id="0" name=""/>
        <dsp:cNvSpPr/>
      </dsp:nvSpPr>
      <dsp:spPr>
        <a:xfrm rot="12124201">
          <a:off x="2196771" y="2328907"/>
          <a:ext cx="761438" cy="33617"/>
        </a:xfrm>
        <a:custGeom>
          <a:avLst/>
          <a:gdLst/>
          <a:ahLst/>
          <a:cxnLst/>
          <a:rect l="0" t="0" r="0" b="0"/>
          <a:pathLst>
            <a:path>
              <a:moveTo>
                <a:pt x="0" y="16808"/>
              </a:moveTo>
              <a:lnTo>
                <a:pt x="761438" y="168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2558454" y="2326680"/>
        <a:ext cx="38071" cy="38071"/>
      </dsp:txXfrm>
    </dsp:sp>
    <dsp:sp modelId="{E361CD87-067D-499A-8431-90110F5496BC}">
      <dsp:nvSpPr>
        <dsp:cNvPr id="0" name=""/>
        <dsp:cNvSpPr/>
      </dsp:nvSpPr>
      <dsp:spPr>
        <a:xfrm>
          <a:off x="282084" y="821213"/>
          <a:ext cx="2017262" cy="200556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tx1"/>
              </a:solidFill>
              <a:latin typeface="+mj-lt"/>
            </a:rPr>
            <a:t>Innovation</a:t>
          </a:r>
          <a:r>
            <a:rPr lang="en-US" sz="1600" kern="1200" dirty="0" smtClean="0"/>
            <a:t> </a:t>
          </a:r>
          <a:endParaRPr lang="en-US" sz="1600" kern="1200" dirty="0"/>
        </a:p>
      </dsp:txBody>
      <dsp:txXfrm>
        <a:off x="577505" y="1114921"/>
        <a:ext cx="1426420" cy="1418149"/>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D4A95F-4532-495A-8B2B-3534FE2E483C}" type="datetimeFigureOut">
              <a:rPr lang="en-US" smtClean="0"/>
              <a:t>11/27/21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B916BC-1AAA-475B-82DB-6896160B873A}" type="slidenum">
              <a:rPr lang="en-US" smtClean="0"/>
              <a:t>‹#›</a:t>
            </a:fld>
            <a:endParaRPr lang="en-US"/>
          </a:p>
        </p:txBody>
      </p:sp>
    </p:spTree>
    <p:extLst>
      <p:ext uri="{BB962C8B-B14F-4D97-AF65-F5344CB8AC3E}">
        <p14:creationId xmlns:p14="http://schemas.microsoft.com/office/powerpoint/2010/main" val="2154573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B916BC-1AAA-475B-82DB-6896160B873A}" type="slidenum">
              <a:rPr lang="en-US" smtClean="0"/>
              <a:t>7</a:t>
            </a:fld>
            <a:endParaRPr lang="en-US"/>
          </a:p>
        </p:txBody>
      </p:sp>
    </p:spTree>
    <p:extLst>
      <p:ext uri="{BB962C8B-B14F-4D97-AF65-F5344CB8AC3E}">
        <p14:creationId xmlns:p14="http://schemas.microsoft.com/office/powerpoint/2010/main" val="1821175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B916BC-1AAA-475B-82DB-6896160B873A}" type="slidenum">
              <a:rPr lang="en-US" smtClean="0"/>
              <a:t>9</a:t>
            </a:fld>
            <a:endParaRPr lang="en-US"/>
          </a:p>
        </p:txBody>
      </p:sp>
    </p:spTree>
    <p:extLst>
      <p:ext uri="{BB962C8B-B14F-4D97-AF65-F5344CB8AC3E}">
        <p14:creationId xmlns:p14="http://schemas.microsoft.com/office/powerpoint/2010/main" val="1562928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830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8392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183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4389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2116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57"/>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82"/>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3949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0990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8127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7420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9328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44"/>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974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01118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44"/>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05719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7517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996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19027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23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235476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50302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78469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43426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580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71"/>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96"/>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75741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85102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8"/>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63197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00580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7277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078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05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80939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8835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5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179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58"/>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97424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8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8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8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930521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69"/>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69"/>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69"/>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26775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2ABBA2-C2E1-454A-A134-4388E2C7A9FA}" type="datetimeFigureOut">
              <a:rPr lang="en-US" smtClean="0">
                <a:solidFill>
                  <a:prstClr val="black">
                    <a:tint val="75000"/>
                  </a:prstClr>
                </a:solidFill>
              </a:rPr>
              <a:pPr/>
              <a:t>11/27/21</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5D8E9-64DB-4A27-8FA9-15CEFF21CE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98014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2.png"/><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6.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2.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4.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5.jpeg"/><Relationship Id="rId3" Type="http://schemas.openxmlformats.org/officeDocument/2006/relationships/image" Target="../media/image26.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7.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pn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458200" cy="6400800"/>
          </a:xfrm>
          <a:ln>
            <a:solidFill>
              <a:srgbClr val="FFFF00"/>
            </a:solidFill>
          </a:ln>
        </p:spPr>
        <p:txBody>
          <a:bodyPr>
            <a:normAutofit fontScale="90000"/>
          </a:bodyPr>
          <a:lstStyle/>
          <a:p>
            <a:pPr lvl="0" algn="ctr">
              <a:lnSpc>
                <a:spcPct val="107000"/>
              </a:lnSpc>
              <a:spcBef>
                <a:spcPts val="0"/>
              </a:spcBef>
              <a:spcAft>
                <a:spcPts val="800"/>
              </a:spcAft>
            </a:pPr>
            <a:r>
              <a:rPr lang="en-US" sz="3100" b="1" dirty="0" smtClean="0">
                <a:solidFill>
                  <a:prstClr val="black"/>
                </a:solidFill>
                <a:latin typeface="+mn-lt"/>
              </a:rPr>
              <a:t/>
            </a:r>
            <a:br>
              <a:rPr lang="en-US" sz="3100" b="1" dirty="0" smtClean="0">
                <a:solidFill>
                  <a:prstClr val="black"/>
                </a:solidFill>
                <a:latin typeface="+mn-lt"/>
              </a:rPr>
            </a:br>
            <a:r>
              <a:rPr lang="en-US" sz="3100" b="1" dirty="0" smtClean="0">
                <a:solidFill>
                  <a:prstClr val="black"/>
                </a:solidFill>
                <a:latin typeface="+mn-lt"/>
              </a:rPr>
              <a:t>THE </a:t>
            </a:r>
            <a:r>
              <a:rPr lang="en-US" sz="3100" b="1" dirty="0">
                <a:solidFill>
                  <a:prstClr val="black"/>
                </a:solidFill>
                <a:latin typeface="+mn-lt"/>
              </a:rPr>
              <a:t>ROLE OF HEADTEACHERS AS PEDAGOGICAL LEADERS IN THE CONTEXT OF THE NEW NORMAL</a:t>
            </a:r>
            <a:r>
              <a:rPr lang="en-US" sz="3100" b="1" dirty="0">
                <a:solidFill>
                  <a:prstClr val="black"/>
                </a:solidFill>
              </a:rPr>
              <a:t/>
            </a:r>
            <a:br>
              <a:rPr lang="en-US" sz="3100" b="1" dirty="0">
                <a:solidFill>
                  <a:prstClr val="black"/>
                </a:solidFill>
              </a:rPr>
            </a:br>
            <a:r>
              <a:rPr lang="en-US" sz="3100" b="1" dirty="0" smtClean="0">
                <a:solidFill>
                  <a:prstClr val="black"/>
                </a:solidFill>
              </a:rPr>
              <a:t/>
            </a:r>
            <a:br>
              <a:rPr lang="en-US" sz="3100" b="1" dirty="0" smtClean="0">
                <a:solidFill>
                  <a:prstClr val="black"/>
                </a:solidFill>
              </a:rPr>
            </a:br>
            <a:r>
              <a:rPr lang="en-GB" sz="2000" b="1" dirty="0" smtClean="0">
                <a:solidFill>
                  <a:prstClr val="black"/>
                </a:solidFill>
                <a:latin typeface="Bookman Old Style" panose="02050604050505020204" pitchFamily="18" charset="0"/>
                <a:ea typeface="+mn-ea"/>
                <a:cs typeface="+mn-cs"/>
              </a:rPr>
              <a:t>A presentation </a:t>
            </a:r>
            <a:r>
              <a:rPr lang="en-US" sz="2000" b="1" dirty="0" smtClean="0">
                <a:solidFill>
                  <a:prstClr val="black"/>
                </a:solidFill>
                <a:latin typeface="Bookman Old Style" panose="02050604050505020204" pitchFamily="18" charset="0"/>
                <a:ea typeface="+mn-ea"/>
                <a:cs typeface="+mn-cs"/>
              </a:rPr>
              <a:t>on teacher </a:t>
            </a:r>
            <a:r>
              <a:rPr lang="en-US" sz="2000" b="1" dirty="0">
                <a:solidFill>
                  <a:prstClr val="black"/>
                </a:solidFill>
                <a:latin typeface="Bookman Old Style" panose="02050604050505020204" pitchFamily="18" charset="0"/>
                <a:ea typeface="+mn-ea"/>
                <a:cs typeface="+mn-cs"/>
              </a:rPr>
              <a:t>readiness for school re-opening</a:t>
            </a:r>
            <a:r>
              <a:rPr lang="en-US" sz="2000" dirty="0">
                <a:solidFill>
                  <a:prstClr val="black"/>
                </a:solidFill>
                <a:latin typeface="Bookman Old Style" panose="02050604050505020204" pitchFamily="18" charset="0"/>
                <a:ea typeface="+mn-ea"/>
                <a:cs typeface="+mn-cs"/>
              </a:rPr>
              <a:t/>
            </a:r>
            <a:br>
              <a:rPr lang="en-US" sz="2000" dirty="0">
                <a:solidFill>
                  <a:prstClr val="black"/>
                </a:solidFill>
                <a:latin typeface="Bookman Old Style" panose="02050604050505020204" pitchFamily="18" charset="0"/>
                <a:ea typeface="+mn-ea"/>
                <a:cs typeface="+mn-cs"/>
              </a:rPr>
            </a:br>
            <a:r>
              <a:rPr lang="en-GB" sz="1800" b="1" dirty="0">
                <a:solidFill>
                  <a:prstClr val="black"/>
                </a:solidFill>
                <a:latin typeface="Calibri"/>
                <a:ea typeface="+mn-ea"/>
                <a:cs typeface="+mn-cs"/>
              </a:rPr>
              <a:t>by</a:t>
            </a:r>
            <a:br>
              <a:rPr lang="en-GB" sz="1800" b="1" dirty="0">
                <a:solidFill>
                  <a:prstClr val="black"/>
                </a:solidFill>
                <a:latin typeface="Calibri"/>
                <a:ea typeface="+mn-ea"/>
                <a:cs typeface="+mn-cs"/>
              </a:rPr>
            </a:br>
            <a:r>
              <a:rPr lang="en-GB" sz="1800" b="1" dirty="0">
                <a:solidFill>
                  <a:prstClr val="black"/>
                </a:solidFill>
                <a:latin typeface="Calibri"/>
                <a:ea typeface="+mn-ea"/>
                <a:cs typeface="+mn-cs"/>
              </a:rPr>
              <a:t/>
            </a:r>
            <a:br>
              <a:rPr lang="en-GB" sz="1800" b="1" dirty="0">
                <a:solidFill>
                  <a:prstClr val="black"/>
                </a:solidFill>
                <a:latin typeface="Calibri"/>
                <a:ea typeface="+mn-ea"/>
                <a:cs typeface="+mn-cs"/>
              </a:rPr>
            </a:br>
            <a:r>
              <a:rPr lang="en-US" sz="2400" b="1" kern="1800" dirty="0">
                <a:solidFill>
                  <a:srgbClr val="00B0F0"/>
                </a:solidFill>
                <a:latin typeface="Arial Black" pitchFamily="34" charset="0"/>
                <a:ea typeface="Calibri" panose="020F0502020204030204" pitchFamily="34" charset="0"/>
                <a:cs typeface="Times New Roman" pitchFamily="18" charset="0"/>
              </a:rPr>
              <a:t>Daisy </a:t>
            </a:r>
            <a:r>
              <a:rPr lang="en-US" sz="2400" b="1" kern="1800" dirty="0" err="1">
                <a:solidFill>
                  <a:srgbClr val="00B0F0"/>
                </a:solidFill>
                <a:latin typeface="Arial Black" pitchFamily="34" charset="0"/>
                <a:ea typeface="Calibri" panose="020F0502020204030204" pitchFamily="34" charset="0"/>
                <a:cs typeface="Times New Roman" pitchFamily="18" charset="0"/>
              </a:rPr>
              <a:t>Aliwaru</a:t>
            </a:r>
            <a:r>
              <a:rPr lang="en-US" sz="2400" b="1" kern="1800" dirty="0">
                <a:solidFill>
                  <a:srgbClr val="00B0F0"/>
                </a:solidFill>
                <a:latin typeface="Arial Black" pitchFamily="34" charset="0"/>
                <a:ea typeface="Calibri" panose="020F0502020204030204" pitchFamily="34" charset="0"/>
                <a:cs typeface="Times New Roman" pitchFamily="18" charset="0"/>
              </a:rPr>
              <a:t/>
            </a:r>
            <a:br>
              <a:rPr lang="en-US" sz="2400" b="1" kern="1800" dirty="0">
                <a:solidFill>
                  <a:srgbClr val="00B0F0"/>
                </a:solidFill>
                <a:latin typeface="Arial Black" pitchFamily="34" charset="0"/>
                <a:ea typeface="Calibri" panose="020F0502020204030204" pitchFamily="34" charset="0"/>
                <a:cs typeface="Times New Roman" pitchFamily="18" charset="0"/>
              </a:rPr>
            </a:br>
            <a:r>
              <a:rPr lang="en-US" sz="2400" b="1" kern="1800" dirty="0">
                <a:solidFill>
                  <a:srgbClr val="12151B"/>
                </a:solidFill>
                <a:latin typeface="Arial Black" pitchFamily="34" charset="0"/>
                <a:ea typeface="Calibri" panose="020F0502020204030204" pitchFamily="34" charset="0"/>
                <a:cs typeface="Times New Roman" pitchFamily="18" charset="0"/>
              </a:rPr>
              <a:t>Principal, </a:t>
            </a:r>
            <a:r>
              <a:rPr lang="en-US" sz="2400" b="1" kern="1800" dirty="0" smtClean="0">
                <a:solidFill>
                  <a:srgbClr val="12151B"/>
                </a:solidFill>
                <a:latin typeface="Arial Black" pitchFamily="34" charset="0"/>
                <a:ea typeface="Calibri" panose="020F0502020204030204" pitchFamily="34" charset="0"/>
                <a:cs typeface="Times New Roman" pitchFamily="18" charset="0"/>
              </a:rPr>
              <a:t>National Teachers’ College, Muni;</a:t>
            </a:r>
            <a:br>
              <a:rPr lang="en-US" sz="2400" b="1" kern="1800" dirty="0" smtClean="0">
                <a:solidFill>
                  <a:srgbClr val="12151B"/>
                </a:solidFill>
                <a:latin typeface="Arial Black" pitchFamily="34" charset="0"/>
                <a:ea typeface="Calibri" panose="020F0502020204030204" pitchFamily="34" charset="0"/>
                <a:cs typeface="Times New Roman" pitchFamily="18" charset="0"/>
              </a:rPr>
            </a:br>
            <a:r>
              <a:rPr lang="en-US" sz="2400" b="1" kern="1800" dirty="0" smtClean="0">
                <a:solidFill>
                  <a:srgbClr val="12151B"/>
                </a:solidFill>
                <a:latin typeface="Arial Black" pitchFamily="34" charset="0"/>
                <a:ea typeface="Calibri" panose="020F0502020204030204" pitchFamily="34" charset="0"/>
                <a:cs typeface="Times New Roman" pitchFamily="18" charset="0"/>
              </a:rPr>
              <a:t/>
            </a:r>
            <a:br>
              <a:rPr lang="en-US" sz="2400" b="1" kern="1800" dirty="0" smtClean="0">
                <a:solidFill>
                  <a:srgbClr val="12151B"/>
                </a:solidFill>
                <a:latin typeface="Arial Black" pitchFamily="34" charset="0"/>
                <a:ea typeface="Calibri" panose="020F0502020204030204" pitchFamily="34" charset="0"/>
                <a:cs typeface="Times New Roman" pitchFamily="18" charset="0"/>
              </a:rPr>
            </a:br>
            <a:r>
              <a:rPr lang="en-US" sz="2400" b="1" kern="1800" dirty="0" smtClean="0">
                <a:solidFill>
                  <a:srgbClr val="00B0F0"/>
                </a:solidFill>
                <a:latin typeface="Arial Black" pitchFamily="34" charset="0"/>
                <a:ea typeface="Calibri" panose="020F0502020204030204" pitchFamily="34" charset="0"/>
                <a:cs typeface="Times New Roman" pitchFamily="18" charset="0"/>
              </a:rPr>
              <a:t>Harriet </a:t>
            </a:r>
            <a:r>
              <a:rPr lang="en-US" sz="2400" b="1" kern="1800" dirty="0" err="1" smtClean="0">
                <a:solidFill>
                  <a:srgbClr val="00B0F0"/>
                </a:solidFill>
                <a:latin typeface="Arial Black" pitchFamily="34" charset="0"/>
                <a:ea typeface="Calibri" panose="020F0502020204030204" pitchFamily="34" charset="0"/>
                <a:cs typeface="Times New Roman" pitchFamily="18" charset="0"/>
              </a:rPr>
              <a:t>Senkaali</a:t>
            </a:r>
            <a:r>
              <a:rPr lang="en-US" sz="2400" b="1" kern="1800" dirty="0" smtClean="0">
                <a:solidFill>
                  <a:srgbClr val="00B0F0"/>
                </a:solidFill>
                <a:latin typeface="Arial Black" pitchFamily="34" charset="0"/>
                <a:ea typeface="Calibri" panose="020F0502020204030204" pitchFamily="34" charset="0"/>
                <a:cs typeface="Times New Roman" pitchFamily="18" charset="0"/>
              </a:rPr>
              <a:t/>
            </a:r>
            <a:br>
              <a:rPr lang="en-US" sz="2400" b="1" kern="1800" dirty="0" smtClean="0">
                <a:solidFill>
                  <a:srgbClr val="00B0F0"/>
                </a:solidFill>
                <a:latin typeface="Arial Black" pitchFamily="34" charset="0"/>
                <a:ea typeface="Calibri" panose="020F0502020204030204" pitchFamily="34" charset="0"/>
                <a:cs typeface="Times New Roman" pitchFamily="18" charset="0"/>
              </a:rPr>
            </a:br>
            <a:r>
              <a:rPr lang="en-US" sz="2400" b="1" kern="1800" dirty="0" smtClean="0">
                <a:solidFill>
                  <a:srgbClr val="12151B"/>
                </a:solidFill>
                <a:latin typeface="Arial Black" pitchFamily="34" charset="0"/>
                <a:ea typeface="Calibri" panose="020F0502020204030204" pitchFamily="34" charset="0"/>
                <a:cs typeface="Times New Roman" pitchFamily="18" charset="0"/>
              </a:rPr>
              <a:t>Principal Education Officer,</a:t>
            </a:r>
            <a:br>
              <a:rPr lang="en-US" sz="2400" b="1" kern="1800" dirty="0" smtClean="0">
                <a:solidFill>
                  <a:srgbClr val="12151B"/>
                </a:solidFill>
                <a:latin typeface="Arial Black" pitchFamily="34" charset="0"/>
                <a:ea typeface="Calibri" panose="020F0502020204030204" pitchFamily="34" charset="0"/>
                <a:cs typeface="Times New Roman" pitchFamily="18" charset="0"/>
              </a:rPr>
            </a:br>
            <a:r>
              <a:rPr lang="en-US" sz="2400" b="1" kern="1800" dirty="0" smtClean="0">
                <a:solidFill>
                  <a:srgbClr val="12151B"/>
                </a:solidFill>
                <a:latin typeface="Arial Black" pitchFamily="34" charset="0"/>
                <a:ea typeface="Calibri" panose="020F0502020204030204" pitchFamily="34" charset="0"/>
                <a:cs typeface="Times New Roman" pitchFamily="18" charset="0"/>
              </a:rPr>
              <a:t>Dept. of Private Schools &amp; Institutions,</a:t>
            </a:r>
            <a:br>
              <a:rPr lang="en-US" sz="2400" b="1" kern="1800" dirty="0" smtClean="0">
                <a:solidFill>
                  <a:srgbClr val="12151B"/>
                </a:solidFill>
                <a:latin typeface="Arial Black" pitchFamily="34" charset="0"/>
                <a:ea typeface="Calibri" panose="020F0502020204030204" pitchFamily="34" charset="0"/>
                <a:cs typeface="Times New Roman" pitchFamily="18" charset="0"/>
              </a:rPr>
            </a:br>
            <a:r>
              <a:rPr lang="en-US" sz="2400" b="1" kern="1800" dirty="0" err="1" smtClean="0">
                <a:solidFill>
                  <a:srgbClr val="12151B"/>
                </a:solidFill>
                <a:latin typeface="Arial Black" pitchFamily="34" charset="0"/>
                <a:ea typeface="Calibri" panose="020F0502020204030204" pitchFamily="34" charset="0"/>
                <a:cs typeface="Times New Roman" pitchFamily="18" charset="0"/>
              </a:rPr>
              <a:t>MoES</a:t>
            </a:r>
            <a:r>
              <a:rPr lang="en-US" sz="2400" b="1" kern="1800" dirty="0" smtClean="0">
                <a:solidFill>
                  <a:srgbClr val="12151B"/>
                </a:solidFill>
                <a:latin typeface="Arial Black" pitchFamily="34" charset="0"/>
                <a:ea typeface="Calibri" panose="020F0502020204030204" pitchFamily="34" charset="0"/>
                <a:cs typeface="Times New Roman" pitchFamily="18" charset="0"/>
              </a:rPr>
              <a:t>;</a:t>
            </a:r>
            <a:r>
              <a:rPr lang="en-US" sz="2400" b="1" kern="1800" dirty="0">
                <a:solidFill>
                  <a:srgbClr val="12151B"/>
                </a:solidFill>
                <a:latin typeface="Arial Black" pitchFamily="34" charset="0"/>
                <a:ea typeface="Calibri" panose="020F0502020204030204" pitchFamily="34" charset="0"/>
                <a:cs typeface="Times New Roman" pitchFamily="18" charset="0"/>
              </a:rPr>
              <a:t/>
            </a:r>
            <a:br>
              <a:rPr lang="en-US" sz="2400" b="1" kern="1800" dirty="0">
                <a:solidFill>
                  <a:srgbClr val="12151B"/>
                </a:solidFill>
                <a:latin typeface="Arial Black" pitchFamily="34" charset="0"/>
                <a:ea typeface="Calibri" panose="020F0502020204030204" pitchFamily="34" charset="0"/>
                <a:cs typeface="Times New Roman" pitchFamily="18" charset="0"/>
              </a:rPr>
            </a:br>
            <a:r>
              <a:rPr lang="en-US" sz="2400" b="1" kern="1800" dirty="0" smtClean="0">
                <a:solidFill>
                  <a:srgbClr val="12151B"/>
                </a:solidFill>
                <a:latin typeface="Arial Black" pitchFamily="34" charset="0"/>
                <a:ea typeface="Calibri" panose="020F0502020204030204" pitchFamily="34" charset="0"/>
                <a:cs typeface="Times New Roman" pitchFamily="18" charset="0"/>
              </a:rPr>
              <a:t>&amp; </a:t>
            </a:r>
            <a:r>
              <a:rPr lang="en-US" sz="2400" dirty="0">
                <a:solidFill>
                  <a:prstClr val="black"/>
                </a:solidFill>
                <a:latin typeface="Arial Black" pitchFamily="34" charset="0"/>
              </a:rPr>
              <a:t/>
            </a:r>
            <a:br>
              <a:rPr lang="en-US" sz="2400" dirty="0">
                <a:solidFill>
                  <a:prstClr val="black"/>
                </a:solidFill>
                <a:latin typeface="Arial Black" pitchFamily="34" charset="0"/>
              </a:rPr>
            </a:br>
            <a:r>
              <a:rPr lang="en-GB" sz="2400" b="1" dirty="0">
                <a:solidFill>
                  <a:srgbClr val="00B0F0"/>
                </a:solidFill>
                <a:latin typeface="Arial Black" panose="020B0A04020102020204" pitchFamily="34" charset="0"/>
                <a:ea typeface="+mn-ea"/>
                <a:cs typeface="+mn-cs"/>
              </a:rPr>
              <a:t>Patrick </a:t>
            </a:r>
            <a:r>
              <a:rPr lang="en-GB" sz="2400" b="1" dirty="0" err="1">
                <a:solidFill>
                  <a:srgbClr val="00B0F0"/>
                </a:solidFill>
                <a:latin typeface="Arial Black" panose="020B0A04020102020204" pitchFamily="34" charset="0"/>
                <a:ea typeface="+mn-ea"/>
                <a:cs typeface="+mn-cs"/>
              </a:rPr>
              <a:t>Ginyakol</a:t>
            </a:r>
            <a:r>
              <a:rPr lang="en-GB" sz="2400" b="1" dirty="0">
                <a:solidFill>
                  <a:srgbClr val="00B0F0"/>
                </a:solidFill>
                <a:latin typeface="Arial Black" panose="020B0A04020102020204" pitchFamily="34" charset="0"/>
                <a:ea typeface="+mn-ea"/>
                <a:cs typeface="+mn-cs"/>
              </a:rPr>
              <a:t> </a:t>
            </a:r>
            <a:r>
              <a:rPr lang="en-GB" sz="2400" b="1" dirty="0" err="1">
                <a:solidFill>
                  <a:srgbClr val="00B0F0"/>
                </a:solidFill>
                <a:latin typeface="Arial Black" panose="020B0A04020102020204" pitchFamily="34" charset="0"/>
                <a:ea typeface="+mn-ea"/>
                <a:cs typeface="+mn-cs"/>
              </a:rPr>
              <a:t>Okello</a:t>
            </a:r>
            <a:r>
              <a:rPr lang="en-GB" sz="2400" b="1" dirty="0">
                <a:solidFill>
                  <a:prstClr val="black"/>
                </a:solidFill>
                <a:latin typeface="Arial Black" panose="020B0A04020102020204" pitchFamily="34" charset="0"/>
                <a:ea typeface="+mn-ea"/>
                <a:cs typeface="+mn-cs"/>
              </a:rPr>
              <a:t/>
            </a:r>
            <a:br>
              <a:rPr lang="en-GB" sz="2400" b="1" dirty="0">
                <a:solidFill>
                  <a:prstClr val="black"/>
                </a:solidFill>
                <a:latin typeface="Arial Black" panose="020B0A04020102020204" pitchFamily="34" charset="0"/>
                <a:ea typeface="+mn-ea"/>
                <a:cs typeface="+mn-cs"/>
              </a:rPr>
            </a:br>
            <a:r>
              <a:rPr lang="en-GB" sz="2400" b="1" dirty="0">
                <a:solidFill>
                  <a:prstClr val="black"/>
                </a:solidFill>
                <a:latin typeface="Arial Black" panose="020B0A04020102020204" pitchFamily="34" charset="0"/>
                <a:ea typeface="+mn-ea"/>
                <a:cs typeface="+mn-cs"/>
              </a:rPr>
              <a:t>Principal, St John </a:t>
            </a:r>
            <a:r>
              <a:rPr lang="en-GB" sz="2400" b="1" dirty="0" smtClean="0">
                <a:solidFill>
                  <a:prstClr val="black"/>
                </a:solidFill>
                <a:latin typeface="Arial Black" panose="020B0A04020102020204" pitchFamily="34" charset="0"/>
                <a:ea typeface="+mn-ea"/>
                <a:cs typeface="+mn-cs"/>
              </a:rPr>
              <a:t>Bosco</a:t>
            </a:r>
            <a:r>
              <a:rPr lang="en-GB" sz="2400" b="1" dirty="0">
                <a:solidFill>
                  <a:prstClr val="black"/>
                </a:solidFill>
                <a:latin typeface="Arial Black" panose="020B0A04020102020204" pitchFamily="34" charset="0"/>
              </a:rPr>
              <a:t> </a:t>
            </a:r>
            <a:r>
              <a:rPr lang="en-GB" sz="2400" b="1" dirty="0" smtClean="0">
                <a:solidFill>
                  <a:prstClr val="black"/>
                </a:solidFill>
                <a:latin typeface="Arial Black" panose="020B0A04020102020204" pitchFamily="34" charset="0"/>
              </a:rPr>
              <a:t>Nyondo</a:t>
            </a:r>
            <a:r>
              <a:rPr lang="en-GB" sz="2400" b="1" dirty="0" smtClean="0">
                <a:solidFill>
                  <a:prstClr val="black"/>
                </a:solidFill>
                <a:latin typeface="Arial Black" panose="020B0A04020102020204" pitchFamily="34" charset="0"/>
                <a:ea typeface="+mn-ea"/>
                <a:cs typeface="+mn-cs"/>
              </a:rPr>
              <a:t> </a:t>
            </a:r>
            <a:r>
              <a:rPr lang="en-GB" sz="2400" b="1" dirty="0">
                <a:solidFill>
                  <a:prstClr val="black"/>
                </a:solidFill>
                <a:latin typeface="Arial Black" panose="020B0A04020102020204" pitchFamily="34" charset="0"/>
                <a:ea typeface="+mn-ea"/>
                <a:cs typeface="+mn-cs"/>
              </a:rPr>
              <a:t>PTC, </a:t>
            </a:r>
            <a:r>
              <a:rPr lang="en-GB" sz="2400" b="1" dirty="0" smtClean="0">
                <a:solidFill>
                  <a:prstClr val="black"/>
                </a:solidFill>
                <a:latin typeface="Arial Black" panose="020B0A04020102020204" pitchFamily="34" charset="0"/>
                <a:ea typeface="+mn-ea"/>
                <a:cs typeface="+mn-cs"/>
              </a:rPr>
              <a:t>Mbale</a:t>
            </a:r>
            <a:r>
              <a:rPr lang="en-GB" sz="2400" b="1" dirty="0">
                <a:solidFill>
                  <a:prstClr val="black"/>
                </a:solidFill>
                <a:latin typeface="Arial Black" panose="020B0A04020102020204" pitchFamily="34" charset="0"/>
                <a:ea typeface="+mn-ea"/>
                <a:cs typeface="+mn-cs"/>
              </a:rPr>
              <a:t/>
            </a:r>
            <a:br>
              <a:rPr lang="en-GB" sz="2400" b="1" dirty="0">
                <a:solidFill>
                  <a:prstClr val="black"/>
                </a:solidFill>
                <a:latin typeface="Arial Black" panose="020B0A04020102020204" pitchFamily="34" charset="0"/>
                <a:ea typeface="+mn-ea"/>
                <a:cs typeface="+mn-cs"/>
              </a:rPr>
            </a:br>
            <a:r>
              <a:rPr lang="en-GB" sz="2400" b="1" dirty="0">
                <a:solidFill>
                  <a:prstClr val="black"/>
                </a:solidFill>
                <a:latin typeface="Arial Black" panose="020B0A04020102020204" pitchFamily="34" charset="0"/>
                <a:ea typeface="+mn-ea"/>
                <a:cs typeface="+mn-cs"/>
              </a:rPr>
              <a:t/>
            </a:r>
            <a:br>
              <a:rPr lang="en-GB" sz="2400" b="1" dirty="0">
                <a:solidFill>
                  <a:prstClr val="black"/>
                </a:solidFill>
                <a:latin typeface="Arial Black" panose="020B0A04020102020204" pitchFamily="34" charset="0"/>
                <a:ea typeface="+mn-ea"/>
                <a:cs typeface="+mn-cs"/>
              </a:rPr>
            </a:br>
            <a:r>
              <a:rPr lang="en-GB" sz="2400" b="1" dirty="0" smtClean="0">
                <a:solidFill>
                  <a:prstClr val="black"/>
                </a:solidFill>
                <a:latin typeface="Arial Black" panose="020B0A04020102020204" pitchFamily="34" charset="0"/>
                <a:ea typeface="+mn-ea"/>
                <a:cs typeface="+mn-cs"/>
              </a:rPr>
              <a:t>2021</a:t>
            </a:r>
            <a:endParaRPr lang="en-US" sz="2400" dirty="0">
              <a:latin typeface="Arial Black" pitchFamily="34" charset="0"/>
            </a:endParaRPr>
          </a:p>
        </p:txBody>
      </p:sp>
    </p:spTree>
    <p:extLst>
      <p:ext uri="{BB962C8B-B14F-4D97-AF65-F5344CB8AC3E}">
        <p14:creationId xmlns:p14="http://schemas.microsoft.com/office/powerpoint/2010/main" val="20604162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33400"/>
            <a:ext cx="7886700" cy="761999"/>
          </a:xfrm>
        </p:spPr>
        <p:txBody>
          <a:bodyPr>
            <a:normAutofit fontScale="90000"/>
          </a:bodyPr>
          <a:lstStyle/>
          <a:p>
            <a:pPr algn="ctr"/>
            <a:r>
              <a:rPr lang="en-US" sz="3600" b="1" dirty="0">
                <a:solidFill>
                  <a:prstClr val="black"/>
                </a:solidFill>
              </a:rPr>
              <a:t>Pedagogical leadership </a:t>
            </a:r>
            <a:r>
              <a:rPr lang="en-US" sz="3600" b="1" dirty="0" smtClean="0">
                <a:solidFill>
                  <a:prstClr val="black"/>
                </a:solidFill>
              </a:rPr>
              <a:t>(</a:t>
            </a:r>
            <a:r>
              <a:rPr lang="en-US" sz="3600" b="1" i="1" dirty="0" smtClean="0">
                <a:solidFill>
                  <a:prstClr val="black"/>
                </a:solidFill>
              </a:rPr>
              <a:t>cont’d)…</a:t>
            </a:r>
            <a:r>
              <a:rPr lang="en-US" sz="3600" b="1" i="1" dirty="0">
                <a:solidFill>
                  <a:prstClr val="black"/>
                </a:solidFill>
              </a:rPr>
              <a:t/>
            </a:r>
            <a:br>
              <a:rPr lang="en-US" sz="3600" b="1" i="1" dirty="0">
                <a:solidFill>
                  <a:prstClr val="black"/>
                </a:solidFill>
              </a:rPr>
            </a:br>
            <a:endParaRPr lang="en-US" b="1" i="1" dirty="0"/>
          </a:p>
        </p:txBody>
      </p:sp>
      <p:sp>
        <p:nvSpPr>
          <p:cNvPr id="3" name="Content Placeholder 2"/>
          <p:cNvSpPr>
            <a:spLocks noGrp="1"/>
          </p:cNvSpPr>
          <p:nvPr>
            <p:ph idx="1"/>
          </p:nvPr>
        </p:nvSpPr>
        <p:spPr>
          <a:xfrm>
            <a:off x="533400" y="1371607"/>
            <a:ext cx="7981950" cy="4805363"/>
          </a:xfrm>
          <a:ln>
            <a:solidFill>
              <a:srgbClr val="FFFF00"/>
            </a:solidFill>
          </a:ln>
        </p:spPr>
        <p:txBody>
          <a:bodyPr/>
          <a:lstStyle/>
          <a:p>
            <a:pPr marL="0" lvl="0" indent="0" algn="just">
              <a:buNone/>
            </a:pPr>
            <a:r>
              <a:rPr lang="en-US" sz="2400" dirty="0">
                <a:solidFill>
                  <a:prstClr val="black"/>
                </a:solidFill>
              </a:rPr>
              <a:t>Head teachers’ pedagogical leadership involves;</a:t>
            </a:r>
          </a:p>
          <a:p>
            <a:pPr lvl="0" algn="just">
              <a:buFont typeface="Wingdings" pitchFamily="2" charset="2"/>
              <a:buChar char="q"/>
            </a:pPr>
            <a:r>
              <a:rPr lang="en-US" sz="2400" dirty="0">
                <a:solidFill>
                  <a:prstClr val="black"/>
                </a:solidFill>
              </a:rPr>
              <a:t>setting and monitoring teaching goals, </a:t>
            </a:r>
          </a:p>
          <a:p>
            <a:pPr lvl="0" algn="just">
              <a:buFont typeface="Wingdings" pitchFamily="2" charset="2"/>
              <a:buChar char="q"/>
            </a:pPr>
            <a:r>
              <a:rPr lang="en-US" sz="2400" dirty="0">
                <a:solidFill>
                  <a:prstClr val="black"/>
                </a:solidFill>
              </a:rPr>
              <a:t>providing appropriate resources, </a:t>
            </a:r>
          </a:p>
          <a:p>
            <a:pPr lvl="0" algn="just">
              <a:buFont typeface="Wingdings" pitchFamily="2" charset="2"/>
              <a:buChar char="q"/>
            </a:pPr>
            <a:r>
              <a:rPr lang="en-US" sz="2400" dirty="0">
                <a:solidFill>
                  <a:prstClr val="black"/>
                </a:solidFill>
              </a:rPr>
              <a:t>supervising the teaching </a:t>
            </a:r>
            <a:r>
              <a:rPr lang="en-US" sz="2400" dirty="0" err="1">
                <a:solidFill>
                  <a:prstClr val="black"/>
                </a:solidFill>
              </a:rPr>
              <a:t>programme</a:t>
            </a:r>
            <a:r>
              <a:rPr lang="en-US" sz="2400" dirty="0">
                <a:solidFill>
                  <a:prstClr val="black"/>
                </a:solidFill>
              </a:rPr>
              <a:t> and,</a:t>
            </a:r>
          </a:p>
          <a:p>
            <a:pPr lvl="0" algn="just">
              <a:buFont typeface="Wingdings" pitchFamily="2" charset="2"/>
              <a:buChar char="q"/>
            </a:pPr>
            <a:r>
              <a:rPr lang="en-US" sz="2400" dirty="0">
                <a:solidFill>
                  <a:prstClr val="black"/>
                </a:solidFill>
              </a:rPr>
              <a:t>observing and providing feedback to teachers, </a:t>
            </a:r>
            <a:endParaRPr lang="en-US" sz="2400" dirty="0" smtClean="0">
              <a:solidFill>
                <a:prstClr val="black"/>
              </a:solidFill>
            </a:endParaRPr>
          </a:p>
          <a:p>
            <a:pPr lvl="0" algn="just">
              <a:buFont typeface="Wingdings" pitchFamily="2" charset="2"/>
              <a:buChar char="q"/>
            </a:pPr>
            <a:r>
              <a:rPr lang="en-US" sz="2400" dirty="0" smtClean="0">
                <a:solidFill>
                  <a:prstClr val="black"/>
                </a:solidFill>
              </a:rPr>
              <a:t>Integrating patriotic values in all activities of the institution;</a:t>
            </a:r>
            <a:endParaRPr lang="en-US" sz="2400" dirty="0">
              <a:solidFill>
                <a:prstClr val="black"/>
              </a:solidFill>
            </a:endParaRPr>
          </a:p>
          <a:p>
            <a:pPr marL="0" lvl="0" indent="0" algn="just">
              <a:buNone/>
            </a:pPr>
            <a:r>
              <a:rPr lang="en-US" sz="2400" dirty="0">
                <a:solidFill>
                  <a:prstClr val="black"/>
                </a:solidFill>
              </a:rPr>
              <a:t>ensuring a high-quality teaching and learning.</a:t>
            </a:r>
            <a:endParaRPr lang="en-US" dirty="0">
              <a:solidFill>
                <a:prstClr val="black"/>
              </a:solidFill>
            </a:endParaRPr>
          </a:p>
          <a:p>
            <a:endParaRPr lang="en-US" dirty="0"/>
          </a:p>
        </p:txBody>
      </p:sp>
      <p:pic>
        <p:nvPicPr>
          <p:cNvPr id="4" name="Picture 3"/>
          <p:cNvPicPr/>
          <p:nvPr/>
        </p:nvPicPr>
        <p:blipFill>
          <a:blip r:embed="rId2"/>
          <a:stretch>
            <a:fillRect/>
          </a:stretch>
        </p:blipFill>
        <p:spPr>
          <a:xfrm>
            <a:off x="0" y="895350"/>
            <a:ext cx="9144000" cy="247650"/>
          </a:xfrm>
          <a:prstGeom prst="rect">
            <a:avLst/>
          </a:prstGeom>
        </p:spPr>
      </p:pic>
    </p:spTree>
    <p:extLst>
      <p:ext uri="{BB962C8B-B14F-4D97-AF65-F5344CB8AC3E}">
        <p14:creationId xmlns:p14="http://schemas.microsoft.com/office/powerpoint/2010/main" val="29197290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B50A17-1FD6-4A45-9FD1-7C638233D183}"/>
              </a:ext>
            </a:extLst>
          </p:cNvPr>
          <p:cNvSpPr>
            <a:spLocks noGrp="1"/>
          </p:cNvSpPr>
          <p:nvPr>
            <p:ph type="title"/>
          </p:nvPr>
        </p:nvSpPr>
        <p:spPr>
          <a:xfrm>
            <a:off x="228600" y="779466"/>
            <a:ext cx="8286750" cy="134934"/>
          </a:xfrm>
        </p:spPr>
        <p:txBody>
          <a:bodyPr>
            <a:normAutofit fontScale="90000"/>
          </a:bodyPr>
          <a:lstStyle/>
          <a:p>
            <a:pPr algn="ctr"/>
            <a:r>
              <a:rPr kumimoji="0" lang="en-US" sz="3600" b="1" i="0" u="none" strike="noStrike" kern="1200" cap="none" spc="0" normalizeH="0" baseline="0" noProof="0" dirty="0">
                <a:ln>
                  <a:noFill/>
                </a:ln>
                <a:solidFill>
                  <a:prstClr val="black"/>
                </a:solidFill>
                <a:effectLst/>
                <a:uLnTx/>
                <a:uFillTx/>
                <a:latin typeface="Calibri Light"/>
                <a:ea typeface="+mj-ea"/>
                <a:cs typeface="+mj-cs"/>
              </a:rPr>
              <a:t>Aspects of pedagogical leadership</a:t>
            </a:r>
            <a:br>
              <a:rPr kumimoji="0" lang="en-US" sz="3600" b="1" i="0" u="none" strike="noStrike" kern="1200" cap="none" spc="0" normalizeH="0" baseline="0" noProof="0" dirty="0">
                <a:ln>
                  <a:noFill/>
                </a:ln>
                <a:solidFill>
                  <a:prstClr val="black"/>
                </a:solidFill>
                <a:effectLst/>
                <a:uLnTx/>
                <a:uFillTx/>
                <a:latin typeface="Calibri Light"/>
                <a:ea typeface="+mj-ea"/>
                <a:cs typeface="+mj-cs"/>
              </a:rPr>
            </a:br>
            <a:endParaRPr lang="en-US" dirty="0"/>
          </a:p>
        </p:txBody>
      </p:sp>
      <p:sp>
        <p:nvSpPr>
          <p:cNvPr id="3" name="Content Placeholder 2">
            <a:extLst>
              <a:ext uri="{FF2B5EF4-FFF2-40B4-BE49-F238E27FC236}">
                <a16:creationId xmlns:a16="http://schemas.microsoft.com/office/drawing/2014/main" xmlns="" id="{59C1F9AF-C5B4-45FA-AB56-9DEB4F8BDB15}"/>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xmlns="" id="{42902CD9-1650-4E79-A930-21E94F216C42}"/>
              </a:ext>
            </a:extLst>
          </p:cNvPr>
          <p:cNvSpPr/>
          <p:nvPr/>
        </p:nvSpPr>
        <p:spPr>
          <a:xfrm>
            <a:off x="304800" y="1162054"/>
            <a:ext cx="8210550" cy="5543546"/>
          </a:xfrm>
          <a:prstGeom prst="rect">
            <a:avLst/>
          </a:prstGeom>
          <a:solidFill>
            <a:schemeClr val="bg1"/>
          </a:solidFill>
          <a:ln>
            <a:solidFill>
              <a:srgbClr val="FFFF00"/>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xmlns="" id="{DCA684EF-1EC9-4F16-A68A-EDAB3602FBF3}"/>
              </a:ext>
            </a:extLst>
          </p:cNvPr>
          <p:cNvPicPr>
            <a:picLocks noChangeAspect="1"/>
          </p:cNvPicPr>
          <p:nvPr/>
        </p:nvPicPr>
        <p:blipFill>
          <a:blip r:embed="rId2"/>
          <a:stretch>
            <a:fillRect/>
          </a:stretch>
        </p:blipFill>
        <p:spPr>
          <a:xfrm>
            <a:off x="914083" y="1524000"/>
            <a:ext cx="7315834" cy="4787896"/>
          </a:xfrm>
          <a:prstGeom prst="rect">
            <a:avLst/>
          </a:prstGeom>
        </p:spPr>
      </p:pic>
      <p:pic>
        <p:nvPicPr>
          <p:cNvPr id="6" name="Picture 5">
            <a:extLst>
              <a:ext uri="{FF2B5EF4-FFF2-40B4-BE49-F238E27FC236}">
                <a16:creationId xmlns:a16="http://schemas.microsoft.com/office/drawing/2014/main" xmlns="" id="{89D1C717-5D30-4C02-8EFF-BDFCAA7FC33C}"/>
              </a:ext>
            </a:extLst>
          </p:cNvPr>
          <p:cNvPicPr>
            <a:picLocks noChangeAspect="1"/>
          </p:cNvPicPr>
          <p:nvPr/>
        </p:nvPicPr>
        <p:blipFill>
          <a:blip r:embed="rId3"/>
          <a:stretch>
            <a:fillRect/>
          </a:stretch>
        </p:blipFill>
        <p:spPr>
          <a:xfrm flipV="1">
            <a:off x="0" y="883603"/>
            <a:ext cx="9143999" cy="278449"/>
          </a:xfrm>
          <a:prstGeom prst="rect">
            <a:avLst/>
          </a:prstGeom>
        </p:spPr>
      </p:pic>
    </p:spTree>
    <p:extLst>
      <p:ext uri="{BB962C8B-B14F-4D97-AF65-F5344CB8AC3E}">
        <p14:creationId xmlns:p14="http://schemas.microsoft.com/office/powerpoint/2010/main" val="8243685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365126"/>
            <a:ext cx="8465344" cy="1111250"/>
          </a:xfrm>
        </p:spPr>
        <p:txBody>
          <a:bodyPr>
            <a:normAutofit/>
          </a:bodyPr>
          <a:lstStyle/>
          <a:p>
            <a:pPr algn="ctr"/>
            <a:r>
              <a:rPr lang="en-US" sz="2800" b="1" dirty="0" smtClean="0">
                <a:latin typeface="Bookman Old Style" panose="02050604050505020204" pitchFamily="18" charset="0"/>
              </a:rPr>
              <a:t>Pedagogical </a:t>
            </a:r>
            <a:r>
              <a:rPr lang="en-US" sz="2800" b="1" dirty="0">
                <a:latin typeface="Bookman Old Style" panose="02050604050505020204" pitchFamily="18" charset="0"/>
              </a:rPr>
              <a:t>leadership </a:t>
            </a:r>
            <a:r>
              <a:rPr lang="en-US" sz="2800" b="1" dirty="0" smtClean="0">
                <a:latin typeface="Bookman Old Style" panose="02050604050505020204" pitchFamily="18" charset="0"/>
              </a:rPr>
              <a:t>skills for </a:t>
            </a:r>
            <a:r>
              <a:rPr lang="en-US" sz="2800" b="1" dirty="0">
                <a:latin typeface="Bookman Old Style" panose="02050604050505020204" pitchFamily="18" charset="0"/>
              </a:rPr>
              <a:t>ensuring student </a:t>
            </a:r>
            <a:r>
              <a:rPr lang="en-US" sz="2800" b="1" dirty="0" smtClean="0">
                <a:latin typeface="Bookman Old Style" panose="02050604050505020204" pitchFamily="18" charset="0"/>
              </a:rPr>
              <a:t>learning </a:t>
            </a:r>
            <a:endParaRPr lang="en-US" sz="1800" dirty="0">
              <a:latin typeface="Bookman Old Style" panose="02050604050505020204" pitchFamily="18" charset="0"/>
            </a:endParaRPr>
          </a:p>
        </p:txBody>
      </p:sp>
      <p:pic>
        <p:nvPicPr>
          <p:cNvPr id="4" name="Content Placeholder 3"/>
          <p:cNvPicPr>
            <a:picLocks noGrp="1"/>
          </p:cNvPicPr>
          <p:nvPr>
            <p:ph idx="1"/>
          </p:nvPr>
        </p:nvPicPr>
        <p:blipFill>
          <a:blip r:embed="rId2"/>
          <a:stretch>
            <a:fillRect/>
          </a:stretch>
        </p:blipFill>
        <p:spPr>
          <a:xfrm>
            <a:off x="304800" y="1476380"/>
            <a:ext cx="8610600" cy="4819645"/>
          </a:xfrm>
          <a:prstGeom prst="rect">
            <a:avLst/>
          </a:prstGeom>
        </p:spPr>
      </p:pic>
      <p:sp>
        <p:nvSpPr>
          <p:cNvPr id="3" name="Rectangle 2"/>
          <p:cNvSpPr/>
          <p:nvPr/>
        </p:nvSpPr>
        <p:spPr>
          <a:xfrm>
            <a:off x="6581925" y="6111359"/>
            <a:ext cx="1898277" cy="369332"/>
          </a:xfrm>
          <a:prstGeom prst="rect">
            <a:avLst/>
          </a:prstGeom>
        </p:spPr>
        <p:txBody>
          <a:bodyPr wrap="none">
            <a:spAutoFit/>
          </a:bodyPr>
          <a:lstStyle/>
          <a:p>
            <a:r>
              <a:rPr lang="en-US" dirty="0">
                <a:solidFill>
                  <a:prstClr val="black"/>
                </a:solidFill>
                <a:latin typeface="Bookman Old Style" panose="02050604050505020204" pitchFamily="18" charset="0"/>
              </a:rPr>
              <a:t>(Mythili, 2021) </a:t>
            </a:r>
            <a:endParaRPr lang="en-US" dirty="0">
              <a:solidFill>
                <a:prstClr val="black"/>
              </a:solidFill>
            </a:endParaRPr>
          </a:p>
        </p:txBody>
      </p:sp>
      <p:pic>
        <p:nvPicPr>
          <p:cNvPr id="5" name="Picture 4"/>
          <p:cNvPicPr/>
          <p:nvPr/>
        </p:nvPicPr>
        <p:blipFill>
          <a:blip r:embed="rId3"/>
          <a:stretch>
            <a:fillRect/>
          </a:stretch>
        </p:blipFill>
        <p:spPr>
          <a:xfrm>
            <a:off x="0" y="1313271"/>
            <a:ext cx="9144000" cy="184784"/>
          </a:xfrm>
          <a:prstGeom prst="rect">
            <a:avLst/>
          </a:prstGeom>
        </p:spPr>
      </p:pic>
      <p:sp>
        <p:nvSpPr>
          <p:cNvPr id="6" name="Oval 5"/>
          <p:cNvSpPr/>
          <p:nvPr/>
        </p:nvSpPr>
        <p:spPr>
          <a:xfrm>
            <a:off x="3505200" y="2895600"/>
            <a:ext cx="1981200" cy="17526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Pedagogical </a:t>
            </a:r>
          </a:p>
          <a:p>
            <a:pPr algn="ctr"/>
            <a:r>
              <a:rPr lang="en-US" b="1" dirty="0" smtClean="0">
                <a:solidFill>
                  <a:schemeClr val="tx1"/>
                </a:solidFill>
              </a:rPr>
              <a:t>Leader </a:t>
            </a:r>
            <a:endParaRPr lang="en-US" b="1" dirty="0">
              <a:solidFill>
                <a:schemeClr val="tx1"/>
              </a:solidFill>
            </a:endParaRPr>
          </a:p>
        </p:txBody>
      </p:sp>
    </p:spTree>
    <p:extLst>
      <p:ext uri="{BB962C8B-B14F-4D97-AF65-F5344CB8AC3E}">
        <p14:creationId xmlns:p14="http://schemas.microsoft.com/office/powerpoint/2010/main" val="34143721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082" y="923927"/>
            <a:ext cx="7886700" cy="219072"/>
          </a:xfrm>
        </p:spPr>
        <p:txBody>
          <a:bodyPr>
            <a:normAutofit fontScale="90000"/>
          </a:bodyPr>
          <a:lstStyle/>
          <a:p>
            <a:pPr algn="ctr"/>
            <a:r>
              <a:rPr lang="en-US" sz="3100" b="1" dirty="0" smtClean="0">
                <a:latin typeface="Bookman Old Style" panose="02050604050505020204" pitchFamily="18" charset="0"/>
              </a:rPr>
              <a:t>Pedagogical </a:t>
            </a:r>
            <a:r>
              <a:rPr lang="en-US" sz="3100" b="1" dirty="0">
                <a:latin typeface="Bookman Old Style" panose="02050604050505020204" pitchFamily="18" charset="0"/>
              </a:rPr>
              <a:t>Plan for Leading Learning</a:t>
            </a:r>
            <a:r>
              <a:rPr lang="en-US" dirty="0"/>
              <a:t> </a:t>
            </a:r>
            <a:br>
              <a:rPr lang="en-US" dirty="0"/>
            </a:br>
            <a:r>
              <a:rPr lang="en-US" dirty="0"/>
              <a:t/>
            </a:r>
            <a:br>
              <a:rPr lang="en-US" dirty="0"/>
            </a:br>
            <a:endParaRPr lang="en-US" dirty="0"/>
          </a:p>
        </p:txBody>
      </p:sp>
      <p:pic>
        <p:nvPicPr>
          <p:cNvPr id="4" name="Content Placeholder 3"/>
          <p:cNvPicPr>
            <a:picLocks noGrp="1"/>
          </p:cNvPicPr>
          <p:nvPr>
            <p:ph idx="1"/>
          </p:nvPr>
        </p:nvPicPr>
        <p:blipFill>
          <a:blip r:embed="rId2"/>
          <a:stretch>
            <a:fillRect/>
          </a:stretch>
        </p:blipFill>
        <p:spPr>
          <a:xfrm>
            <a:off x="3243265" y="1676400"/>
            <a:ext cx="5700281" cy="3200400"/>
          </a:xfrm>
          <a:prstGeom prst="rect">
            <a:avLst/>
          </a:prstGeom>
        </p:spPr>
      </p:pic>
      <p:sp>
        <p:nvSpPr>
          <p:cNvPr id="3" name="TextBox 2"/>
          <p:cNvSpPr txBox="1"/>
          <p:nvPr/>
        </p:nvSpPr>
        <p:spPr>
          <a:xfrm>
            <a:off x="76200" y="923927"/>
            <a:ext cx="3167065" cy="5016758"/>
          </a:xfrm>
          <a:prstGeom prst="rect">
            <a:avLst/>
          </a:prstGeom>
          <a:noFill/>
        </p:spPr>
        <p:txBody>
          <a:bodyPr wrap="square" rtlCol="0">
            <a:spAutoFit/>
          </a:bodyPr>
          <a:lstStyle/>
          <a:p>
            <a:pPr marL="342900" indent="-342900">
              <a:buFont typeface="Wingdings" pitchFamily="2" charset="2"/>
              <a:buChar char="v"/>
            </a:pPr>
            <a:endParaRPr lang="en-US" sz="2000" dirty="0">
              <a:solidFill>
                <a:prstClr val="black"/>
              </a:solidFill>
              <a:latin typeface="+mj-lt"/>
            </a:endParaRPr>
          </a:p>
          <a:p>
            <a:pPr marL="342900" indent="-342900">
              <a:buFont typeface="Wingdings" pitchFamily="2" charset="2"/>
              <a:buChar char="v"/>
            </a:pPr>
            <a:r>
              <a:rPr lang="en-US" sz="2000" dirty="0">
                <a:solidFill>
                  <a:prstClr val="black"/>
                </a:solidFill>
                <a:latin typeface="+mj-lt"/>
              </a:rPr>
              <a:t>The </a:t>
            </a:r>
            <a:r>
              <a:rPr lang="en-US" sz="2000" dirty="0" smtClean="0">
                <a:latin typeface="Bookman Old Style" panose="02050604050505020204" pitchFamily="18" charset="0"/>
              </a:rPr>
              <a:t>pedagogical plan </a:t>
            </a:r>
            <a:r>
              <a:rPr lang="en-US" sz="2000" dirty="0" smtClean="0">
                <a:solidFill>
                  <a:prstClr val="black"/>
                </a:solidFill>
                <a:latin typeface="+mj-lt"/>
              </a:rPr>
              <a:t>is strategically </a:t>
            </a:r>
            <a:r>
              <a:rPr lang="en-US" sz="2000" dirty="0">
                <a:solidFill>
                  <a:prstClr val="black"/>
                </a:solidFill>
                <a:latin typeface="+mj-lt"/>
              </a:rPr>
              <a:t>built on the identified needs &amp; gaps of the school. </a:t>
            </a:r>
            <a:endParaRPr lang="en-US" sz="2000" dirty="0" smtClean="0">
              <a:solidFill>
                <a:prstClr val="black"/>
              </a:solidFill>
              <a:latin typeface="+mj-lt"/>
            </a:endParaRPr>
          </a:p>
          <a:p>
            <a:endParaRPr lang="en-US" sz="2000" dirty="0">
              <a:solidFill>
                <a:prstClr val="black"/>
              </a:solidFill>
              <a:latin typeface="+mj-lt"/>
            </a:endParaRPr>
          </a:p>
          <a:p>
            <a:pPr marL="342900" indent="-342900">
              <a:buFont typeface="Wingdings" pitchFamily="2" charset="2"/>
              <a:buChar char="v"/>
            </a:pPr>
            <a:r>
              <a:rPr lang="en-US" sz="2000" dirty="0">
                <a:solidFill>
                  <a:prstClr val="black"/>
                </a:solidFill>
                <a:latin typeface="+mj-lt"/>
              </a:rPr>
              <a:t>It is a process-based planning exercise aimed at improving students </a:t>
            </a:r>
            <a:r>
              <a:rPr lang="en-US" sz="2000" dirty="0" smtClean="0">
                <a:solidFill>
                  <a:prstClr val="black"/>
                </a:solidFill>
                <a:latin typeface="+mj-lt"/>
              </a:rPr>
              <a:t>learning.</a:t>
            </a:r>
          </a:p>
          <a:p>
            <a:endParaRPr lang="en-US" sz="2000" dirty="0">
              <a:solidFill>
                <a:prstClr val="black"/>
              </a:solidFill>
              <a:latin typeface="+mj-lt"/>
            </a:endParaRPr>
          </a:p>
          <a:p>
            <a:pPr marL="342900" lvl="0" indent="-342900">
              <a:buFont typeface="Wingdings" pitchFamily="2" charset="2"/>
              <a:buChar char="v"/>
            </a:pPr>
            <a:r>
              <a:rPr lang="en-US" sz="2000" dirty="0">
                <a:solidFill>
                  <a:prstClr val="black"/>
                </a:solidFill>
                <a:latin typeface="+mj-lt"/>
              </a:rPr>
              <a:t>Layer 2 of the Pedagogical Leadership Framework is the back bone for developing the </a:t>
            </a:r>
            <a:r>
              <a:rPr lang="en-US" sz="2000" dirty="0" smtClean="0">
                <a:solidFill>
                  <a:prstClr val="black"/>
                </a:solidFill>
                <a:latin typeface="+mj-lt"/>
              </a:rPr>
              <a:t>plan. </a:t>
            </a:r>
            <a:endParaRPr lang="en-US" sz="2000" dirty="0">
              <a:solidFill>
                <a:prstClr val="black"/>
              </a:solidFill>
              <a:latin typeface="+mj-lt"/>
            </a:endParaRPr>
          </a:p>
        </p:txBody>
      </p:sp>
      <p:sp>
        <p:nvSpPr>
          <p:cNvPr id="6" name="Rectangle 5"/>
          <p:cNvSpPr/>
          <p:nvPr/>
        </p:nvSpPr>
        <p:spPr>
          <a:xfrm>
            <a:off x="5894324" y="6301859"/>
            <a:ext cx="1617302" cy="369332"/>
          </a:xfrm>
          <a:prstGeom prst="rect">
            <a:avLst/>
          </a:prstGeom>
        </p:spPr>
        <p:txBody>
          <a:bodyPr wrap="none">
            <a:spAutoFit/>
          </a:bodyPr>
          <a:lstStyle/>
          <a:p>
            <a:r>
              <a:rPr lang="en-US" dirty="0">
                <a:solidFill>
                  <a:prstClr val="black"/>
                </a:solidFill>
              </a:rPr>
              <a:t>(Mythili, 2021) </a:t>
            </a:r>
          </a:p>
        </p:txBody>
      </p:sp>
      <p:pic>
        <p:nvPicPr>
          <p:cNvPr id="8" name="Picture 7"/>
          <p:cNvPicPr/>
          <p:nvPr/>
        </p:nvPicPr>
        <p:blipFill>
          <a:blip r:embed="rId3"/>
          <a:stretch>
            <a:fillRect/>
          </a:stretch>
        </p:blipFill>
        <p:spPr>
          <a:xfrm>
            <a:off x="-31124" y="704855"/>
            <a:ext cx="9144000" cy="219072"/>
          </a:xfrm>
          <a:prstGeom prst="rect">
            <a:avLst/>
          </a:prstGeom>
        </p:spPr>
      </p:pic>
    </p:spTree>
    <p:extLst>
      <p:ext uri="{BB962C8B-B14F-4D97-AF65-F5344CB8AC3E}">
        <p14:creationId xmlns:p14="http://schemas.microsoft.com/office/powerpoint/2010/main" val="11216853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854072"/>
          </a:xfrm>
        </p:spPr>
        <p:txBody>
          <a:bodyPr>
            <a:noAutofit/>
          </a:bodyPr>
          <a:lstStyle/>
          <a:p>
            <a:pPr algn="ctr"/>
            <a:r>
              <a:rPr lang="en-US" sz="3200" dirty="0" smtClean="0">
                <a:latin typeface="Arial Black" panose="020B0A04020102020204" pitchFamily="34" charset="0"/>
              </a:rPr>
              <a:t>Key Pedagogical roles of the head teacher in the new normal</a:t>
            </a:r>
            <a:endParaRPr lang="en-US" sz="3200" dirty="0">
              <a:latin typeface="Arial Black" panose="020B0A04020102020204" pitchFamily="34" charset="0"/>
            </a:endParaRPr>
          </a:p>
        </p:txBody>
      </p:sp>
      <p:sp>
        <p:nvSpPr>
          <p:cNvPr id="3" name="Content Placeholder 2"/>
          <p:cNvSpPr>
            <a:spLocks noGrp="1"/>
          </p:cNvSpPr>
          <p:nvPr>
            <p:ph idx="1"/>
          </p:nvPr>
        </p:nvSpPr>
        <p:spPr>
          <a:xfrm>
            <a:off x="152400" y="1066800"/>
            <a:ext cx="8915400" cy="5638800"/>
          </a:xfrm>
        </p:spPr>
        <p:txBody>
          <a:bodyPr>
            <a:normAutofit/>
          </a:bodyPr>
          <a:lstStyle/>
          <a:p>
            <a:pPr lvl="0"/>
            <a:r>
              <a:rPr lang="en-GB" dirty="0"/>
              <a:t>Creating a safe and gender responsive learning environment</a:t>
            </a:r>
            <a:endParaRPr lang="en-US" dirty="0"/>
          </a:p>
          <a:p>
            <a:pPr lvl="0"/>
            <a:r>
              <a:rPr lang="en-US" dirty="0"/>
              <a:t>Mentoring and coaching others</a:t>
            </a:r>
          </a:p>
          <a:p>
            <a:pPr lvl="0"/>
            <a:r>
              <a:rPr lang="en-US" dirty="0"/>
              <a:t>Ensuring that there is a Plan and budget.</a:t>
            </a:r>
          </a:p>
          <a:p>
            <a:pPr lvl="0"/>
            <a:r>
              <a:rPr lang="en-US" dirty="0"/>
              <a:t>Management of school resources: e.g. human resource, financial resource, students and teacher activities</a:t>
            </a:r>
          </a:p>
          <a:p>
            <a:pPr lvl="0"/>
            <a:r>
              <a:rPr lang="en-US" dirty="0"/>
              <a:t>Decision making: in a closer collaboration with different stakeholders</a:t>
            </a:r>
            <a:r>
              <a:rPr lang="en-US" dirty="0" smtClean="0"/>
              <a:t>.</a:t>
            </a:r>
          </a:p>
          <a:p>
            <a:pPr lvl="0"/>
            <a:r>
              <a:rPr lang="en-US" dirty="0"/>
              <a:t>At the realm of ensuring the implementation of Covid-19 SOPs </a:t>
            </a:r>
          </a:p>
          <a:p>
            <a:pPr lvl="0"/>
            <a:endParaRPr lang="en-US" dirty="0"/>
          </a:p>
        </p:txBody>
      </p:sp>
      <p:pic>
        <p:nvPicPr>
          <p:cNvPr id="4" name="Picture 3"/>
          <p:cNvPicPr/>
          <p:nvPr/>
        </p:nvPicPr>
        <p:blipFill>
          <a:blip r:embed="rId2"/>
          <a:stretch>
            <a:fillRect/>
          </a:stretch>
        </p:blipFill>
        <p:spPr>
          <a:xfrm>
            <a:off x="0" y="940011"/>
            <a:ext cx="9144000" cy="50589"/>
          </a:xfrm>
          <a:prstGeom prst="rect">
            <a:avLst/>
          </a:prstGeom>
        </p:spPr>
      </p:pic>
    </p:spTree>
    <p:extLst>
      <p:ext uri="{BB962C8B-B14F-4D97-AF65-F5344CB8AC3E}">
        <p14:creationId xmlns:p14="http://schemas.microsoft.com/office/powerpoint/2010/main" val="12681295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854072"/>
          </a:xfrm>
        </p:spPr>
        <p:txBody>
          <a:bodyPr>
            <a:noAutofit/>
          </a:bodyPr>
          <a:lstStyle/>
          <a:p>
            <a:pPr algn="ctr"/>
            <a:r>
              <a:rPr lang="en-US" sz="3200" dirty="0" smtClean="0">
                <a:latin typeface="Arial Black" panose="020B0A04020102020204" pitchFamily="34" charset="0"/>
              </a:rPr>
              <a:t>Key Pedagogical roles of the head teacher in the new normal (Cont’d…)</a:t>
            </a:r>
            <a:endParaRPr lang="en-US" sz="3200" dirty="0">
              <a:latin typeface="Arial Black" panose="020B0A04020102020204" pitchFamily="34" charset="0"/>
            </a:endParaRPr>
          </a:p>
        </p:txBody>
      </p:sp>
      <p:sp>
        <p:nvSpPr>
          <p:cNvPr id="3" name="Content Placeholder 2"/>
          <p:cNvSpPr>
            <a:spLocks noGrp="1"/>
          </p:cNvSpPr>
          <p:nvPr>
            <p:ph idx="1"/>
          </p:nvPr>
        </p:nvSpPr>
        <p:spPr>
          <a:xfrm>
            <a:off x="152400" y="1066800"/>
            <a:ext cx="8915400" cy="5638800"/>
          </a:xfrm>
        </p:spPr>
        <p:txBody>
          <a:bodyPr>
            <a:normAutofit/>
          </a:bodyPr>
          <a:lstStyle/>
          <a:p>
            <a:r>
              <a:rPr lang="en-US" dirty="0"/>
              <a:t>Provision of relevant information to all the stakeholders</a:t>
            </a:r>
          </a:p>
          <a:p>
            <a:pPr lvl="0"/>
            <a:r>
              <a:rPr lang="en-US" dirty="0" smtClean="0"/>
              <a:t>Provide </a:t>
            </a:r>
            <a:r>
              <a:rPr lang="en-US" dirty="0"/>
              <a:t>guidance and counselling to parents, student &amp; community   </a:t>
            </a:r>
          </a:p>
          <a:p>
            <a:pPr lvl="0"/>
            <a:r>
              <a:rPr lang="en-US" dirty="0"/>
              <a:t>Upholding patriotism and integrating it in all activities of the institution, to ensure a high-quality teaching and learning</a:t>
            </a:r>
          </a:p>
          <a:p>
            <a:pPr lvl="0"/>
            <a:r>
              <a:rPr lang="en-US" dirty="0"/>
              <a:t>Establishing new school cultures: in consideration of new normal in order to institute the new system in schools and sustain it</a:t>
            </a:r>
          </a:p>
          <a:p>
            <a:pPr lvl="0"/>
            <a:r>
              <a:rPr lang="en-US" dirty="0"/>
              <a:t>Providing regular supervision</a:t>
            </a:r>
          </a:p>
        </p:txBody>
      </p:sp>
      <p:pic>
        <p:nvPicPr>
          <p:cNvPr id="4" name="Picture 3"/>
          <p:cNvPicPr/>
          <p:nvPr/>
        </p:nvPicPr>
        <p:blipFill>
          <a:blip r:embed="rId2"/>
          <a:stretch>
            <a:fillRect/>
          </a:stretch>
        </p:blipFill>
        <p:spPr>
          <a:xfrm>
            <a:off x="0" y="940011"/>
            <a:ext cx="9144000" cy="50589"/>
          </a:xfrm>
          <a:prstGeom prst="rect">
            <a:avLst/>
          </a:prstGeom>
        </p:spPr>
      </p:pic>
    </p:spTree>
    <p:extLst>
      <p:ext uri="{BB962C8B-B14F-4D97-AF65-F5344CB8AC3E}">
        <p14:creationId xmlns:p14="http://schemas.microsoft.com/office/powerpoint/2010/main" val="20249366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6750" cy="1006472"/>
          </a:xfrm>
        </p:spPr>
        <p:txBody>
          <a:bodyPr>
            <a:normAutofit/>
          </a:bodyPr>
          <a:lstStyle/>
          <a:p>
            <a:pPr algn="ctr"/>
            <a:r>
              <a:rPr lang="en-US" sz="3200" b="1" dirty="0" smtClean="0">
                <a:latin typeface="Finale Lyrics" panose="02000506070000020003" pitchFamily="2" charset="0"/>
              </a:rPr>
              <a:t>Understanding </a:t>
            </a:r>
            <a:r>
              <a:rPr lang="en-US" sz="3200" b="1" dirty="0">
                <a:latin typeface="Finale Lyrics" panose="02000506070000020003" pitchFamily="2" charset="0"/>
              </a:rPr>
              <a:t>safe </a:t>
            </a:r>
            <a:r>
              <a:rPr lang="en-US" sz="3200" b="1" dirty="0" smtClean="0">
                <a:latin typeface="Finale Lyrics" panose="02000506070000020003" pitchFamily="2" charset="0"/>
              </a:rPr>
              <a:t>&amp; </a:t>
            </a:r>
            <a:r>
              <a:rPr lang="en-US" sz="3200" b="1" dirty="0">
                <a:latin typeface="Finale Lyrics" panose="02000506070000020003" pitchFamily="2" charset="0"/>
              </a:rPr>
              <a:t>gender responsive learning environment</a:t>
            </a:r>
            <a:r>
              <a:rPr lang="en-US" sz="3200" b="1" dirty="0" smtClean="0">
                <a:latin typeface="Finale Lyrics" panose="02000506070000020003" pitchFamily="2" charset="0"/>
              </a:rPr>
              <a:t> </a:t>
            </a:r>
            <a:endParaRPr lang="en-US" sz="3200" b="1" dirty="0">
              <a:latin typeface="Finale Lyrics" panose="02000506070000020003" pitchFamily="2" charset="0"/>
            </a:endParaRPr>
          </a:p>
        </p:txBody>
      </p:sp>
      <p:sp>
        <p:nvSpPr>
          <p:cNvPr id="3" name="Content Placeholder 2"/>
          <p:cNvSpPr>
            <a:spLocks noGrp="1"/>
          </p:cNvSpPr>
          <p:nvPr>
            <p:ph idx="1"/>
          </p:nvPr>
        </p:nvSpPr>
        <p:spPr>
          <a:xfrm>
            <a:off x="533400" y="1600200"/>
            <a:ext cx="7981950" cy="4576763"/>
          </a:xfrm>
        </p:spPr>
        <p:txBody>
          <a:bodyPr/>
          <a:lstStyle/>
          <a:p>
            <a:pPr>
              <a:buFont typeface="Wingdings" pitchFamily="2" charset="2"/>
              <a:buChar char="§"/>
            </a:pPr>
            <a:r>
              <a:rPr lang="en-US" dirty="0">
                <a:latin typeface="Times New Roman" panose="02020603050405020304" pitchFamily="18" charset="0"/>
                <a:cs typeface="Times New Roman" panose="02020603050405020304" pitchFamily="18" charset="0"/>
              </a:rPr>
              <a:t>A safe learning environment/ Child friendly school is essentially one that is rights based, gender sensitive and responsive to the needs of men and women/girls and boys</a:t>
            </a:r>
          </a:p>
        </p:txBody>
      </p:sp>
    </p:spTree>
    <p:extLst>
      <p:ext uri="{BB962C8B-B14F-4D97-AF65-F5344CB8AC3E}">
        <p14:creationId xmlns:p14="http://schemas.microsoft.com/office/powerpoint/2010/main" val="2101937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52400"/>
            <a:ext cx="8763000" cy="1066800"/>
          </a:xfrm>
        </p:spPr>
        <p:txBody>
          <a:bodyPr>
            <a:normAutofit fontScale="90000"/>
          </a:bodyPr>
          <a:lstStyle/>
          <a:p>
            <a:r>
              <a:rPr lang="en-US" sz="3600" b="1" dirty="0" smtClean="0">
                <a:latin typeface="Finale Lyrics" panose="02000506070000020003" pitchFamily="2" charset="0"/>
              </a:rPr>
              <a:t>Characteristics of a safe and gender responsive learning environment</a:t>
            </a:r>
            <a:endParaRPr lang="en-US" sz="3600" b="1" dirty="0">
              <a:latin typeface="Finale Lyrics" panose="02000506070000020003" pitchFamily="2" charset="0"/>
            </a:endParaRPr>
          </a:p>
        </p:txBody>
      </p:sp>
      <p:sp>
        <p:nvSpPr>
          <p:cNvPr id="3" name="Content Placeholder 2"/>
          <p:cNvSpPr>
            <a:spLocks noGrp="1"/>
          </p:cNvSpPr>
          <p:nvPr>
            <p:ph idx="1"/>
          </p:nvPr>
        </p:nvSpPr>
        <p:spPr>
          <a:xfrm>
            <a:off x="304800" y="1371600"/>
            <a:ext cx="8648700" cy="5181600"/>
          </a:xfrm>
        </p:spPr>
        <p:txBody>
          <a:bodyPr>
            <a:normAutofit/>
          </a:bodyPr>
          <a:lstStyle/>
          <a:p>
            <a:r>
              <a:rPr lang="en-US" dirty="0" smtClean="0"/>
              <a:t>Reflects and understands the rights of every child- </a:t>
            </a:r>
          </a:p>
          <a:p>
            <a:r>
              <a:rPr lang="en-US" dirty="0" smtClean="0"/>
              <a:t>Gender and disability sensitive and responsive</a:t>
            </a:r>
          </a:p>
          <a:p>
            <a:pPr marL="0" indent="0">
              <a:buNone/>
            </a:pPr>
            <a:r>
              <a:rPr lang="en-US" dirty="0" smtClean="0"/>
              <a:t>(takes into consideration the unique needs of all learners)</a:t>
            </a:r>
          </a:p>
          <a:p>
            <a:r>
              <a:rPr lang="en-US" dirty="0" smtClean="0"/>
              <a:t>Provides education based on reality</a:t>
            </a:r>
          </a:p>
          <a:p>
            <a:r>
              <a:rPr lang="en-US" dirty="0" smtClean="0"/>
              <a:t>Ensures respect and equality of opportunities for all</a:t>
            </a:r>
          </a:p>
          <a:p>
            <a:r>
              <a:rPr lang="en-US" dirty="0" smtClean="0"/>
              <a:t>Provides education that is affordable and accessible</a:t>
            </a:r>
          </a:p>
          <a:p>
            <a:r>
              <a:rPr lang="en-US" dirty="0" smtClean="0"/>
              <a:t>Adopts gender responsive pedagogy</a:t>
            </a:r>
          </a:p>
          <a:p>
            <a:r>
              <a:rPr lang="en-US" dirty="0" smtClean="0"/>
              <a:t>Adopts positive disciplining</a:t>
            </a:r>
          </a:p>
          <a:p>
            <a:endParaRPr lang="en-US" dirty="0"/>
          </a:p>
        </p:txBody>
      </p:sp>
    </p:spTree>
    <p:extLst>
      <p:ext uri="{BB962C8B-B14F-4D97-AF65-F5344CB8AC3E}">
        <p14:creationId xmlns:p14="http://schemas.microsoft.com/office/powerpoint/2010/main" val="10452533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930272"/>
          </a:xfrm>
        </p:spPr>
        <p:txBody>
          <a:bodyPr>
            <a:normAutofit fontScale="90000"/>
          </a:bodyPr>
          <a:lstStyle/>
          <a:p>
            <a:pPr algn="ctr"/>
            <a:r>
              <a:rPr lang="en-US" sz="3200" b="1" dirty="0" smtClean="0">
                <a:latin typeface="Finale Lyrics" panose="02000506070000020003" pitchFamily="2" charset="0"/>
              </a:rPr>
              <a:t>Components of a gender responsive learning environment</a:t>
            </a:r>
            <a:endParaRPr lang="en-US" sz="3200" b="1" dirty="0">
              <a:latin typeface="Finale Lyrics" panose="02000506070000020003" pitchFamily="2" charset="0"/>
            </a:endParaRPr>
          </a:p>
        </p:txBody>
      </p:sp>
      <p:sp>
        <p:nvSpPr>
          <p:cNvPr id="3" name="Content Placeholder 2"/>
          <p:cNvSpPr>
            <a:spLocks noGrp="1"/>
          </p:cNvSpPr>
          <p:nvPr>
            <p:ph idx="1"/>
          </p:nvPr>
        </p:nvSpPr>
        <p:spPr>
          <a:xfrm>
            <a:off x="628650" y="1600200"/>
            <a:ext cx="7886700" cy="4351338"/>
          </a:xfrm>
        </p:spPr>
        <p:txBody>
          <a:bodyPr>
            <a:normAutofit lnSpcReduction="10000"/>
          </a:bodyPr>
          <a:lstStyle/>
          <a:p>
            <a:pPr lvl="0"/>
            <a:r>
              <a:rPr lang="en-GB" dirty="0" smtClean="0"/>
              <a:t>Gender responsive Policy environment</a:t>
            </a:r>
          </a:p>
          <a:p>
            <a:pPr lvl="0"/>
            <a:endParaRPr lang="en-US" dirty="0" smtClean="0"/>
          </a:p>
          <a:p>
            <a:pPr lvl="0"/>
            <a:r>
              <a:rPr lang="en-GB" dirty="0" smtClean="0"/>
              <a:t>Physical environment</a:t>
            </a:r>
          </a:p>
          <a:p>
            <a:pPr lvl="0"/>
            <a:endParaRPr lang="en-US" dirty="0" smtClean="0"/>
          </a:p>
          <a:p>
            <a:pPr lvl="0"/>
            <a:r>
              <a:rPr lang="en-GB" dirty="0" smtClean="0"/>
              <a:t>Psychological/individual attributes</a:t>
            </a:r>
          </a:p>
          <a:p>
            <a:pPr lvl="0"/>
            <a:endParaRPr lang="en-US" dirty="0" smtClean="0"/>
          </a:p>
          <a:p>
            <a:pPr lvl="0"/>
            <a:r>
              <a:rPr lang="en-GB" dirty="0" smtClean="0"/>
              <a:t>Teachers’ development/skills </a:t>
            </a:r>
          </a:p>
          <a:p>
            <a:pPr lvl="0"/>
            <a:endParaRPr lang="en-US" dirty="0" smtClean="0"/>
          </a:p>
          <a:p>
            <a:pPr lvl="0"/>
            <a:r>
              <a:rPr lang="en-GB" dirty="0" smtClean="0"/>
              <a:t>Parental engagement.</a:t>
            </a:r>
            <a:endParaRPr lang="en-US" dirty="0" smtClean="0"/>
          </a:p>
          <a:p>
            <a:endParaRPr lang="en-US" dirty="0"/>
          </a:p>
        </p:txBody>
      </p:sp>
    </p:spTree>
    <p:extLst>
      <p:ext uri="{BB962C8B-B14F-4D97-AF65-F5344CB8AC3E}">
        <p14:creationId xmlns:p14="http://schemas.microsoft.com/office/powerpoint/2010/main" val="24914967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102399"/>
            <a:ext cx="7886700" cy="777872"/>
          </a:xfrm>
        </p:spPr>
        <p:txBody>
          <a:bodyPr>
            <a:normAutofit fontScale="90000"/>
          </a:bodyPr>
          <a:lstStyle/>
          <a:p>
            <a:pPr lvl="0" algn="ctr"/>
            <a:r>
              <a:rPr lang="en-GB" sz="3600" b="1" dirty="0" smtClean="0">
                <a:latin typeface="Finale Lyrics" panose="02000506070000020003" pitchFamily="2" charset="0"/>
              </a:rPr>
              <a:t/>
            </a:r>
            <a:br>
              <a:rPr lang="en-GB" sz="3600" b="1" dirty="0" smtClean="0">
                <a:latin typeface="Finale Lyrics" panose="02000506070000020003" pitchFamily="2" charset="0"/>
              </a:rPr>
            </a:br>
            <a:r>
              <a:rPr lang="en-GB" sz="3600" b="1" dirty="0" smtClean="0">
                <a:latin typeface="Finale Lyrics" panose="02000506070000020003" pitchFamily="2" charset="0"/>
              </a:rPr>
              <a:t>Gender responsive Policy environment</a:t>
            </a:r>
            <a:r>
              <a:rPr lang="en-GB" dirty="0" smtClean="0"/>
              <a:t/>
            </a:r>
            <a:br>
              <a:rPr lang="en-GB" dirty="0" smtClean="0"/>
            </a:br>
            <a:endParaRPr lang="en-US" dirty="0"/>
          </a:p>
        </p:txBody>
      </p:sp>
      <p:sp>
        <p:nvSpPr>
          <p:cNvPr id="3" name="Text Placeholder 2"/>
          <p:cNvSpPr>
            <a:spLocks noGrp="1"/>
          </p:cNvSpPr>
          <p:nvPr>
            <p:ph type="body" idx="1"/>
          </p:nvPr>
        </p:nvSpPr>
        <p:spPr>
          <a:xfrm>
            <a:off x="629842" y="1085201"/>
            <a:ext cx="3868340" cy="609995"/>
          </a:xfrm>
        </p:spPr>
        <p:txBody>
          <a:bodyPr/>
          <a:lstStyle/>
          <a:p>
            <a:r>
              <a:rPr lang="en-GB" b="1" i="1" dirty="0" smtClean="0"/>
              <a:t>National level</a:t>
            </a:r>
            <a:endParaRPr lang="en-US" dirty="0"/>
          </a:p>
        </p:txBody>
      </p:sp>
      <p:sp>
        <p:nvSpPr>
          <p:cNvPr id="4" name="Content Placeholder 3"/>
          <p:cNvSpPr>
            <a:spLocks noGrp="1"/>
          </p:cNvSpPr>
          <p:nvPr>
            <p:ph sz="half" idx="2"/>
          </p:nvPr>
        </p:nvSpPr>
        <p:spPr>
          <a:xfrm>
            <a:off x="533400" y="1900126"/>
            <a:ext cx="3964782" cy="4729274"/>
          </a:xfrm>
        </p:spPr>
        <p:txBody>
          <a:bodyPr>
            <a:normAutofit fontScale="62500" lnSpcReduction="20000"/>
          </a:bodyPr>
          <a:lstStyle/>
          <a:p>
            <a:pPr lvl="0"/>
            <a:r>
              <a:rPr lang="en-GB" i="1" dirty="0" smtClean="0"/>
              <a:t>The Constitution of Uganda (1995</a:t>
            </a:r>
            <a:endParaRPr lang="en-US" dirty="0" smtClean="0"/>
          </a:p>
          <a:p>
            <a:pPr lvl="0"/>
            <a:r>
              <a:rPr lang="en-GB" i="1" dirty="0" smtClean="0"/>
              <a:t>The Children (Amendment) Act (2016</a:t>
            </a:r>
            <a:endParaRPr lang="en-US" dirty="0" smtClean="0"/>
          </a:p>
          <a:p>
            <a:pPr lvl="0"/>
            <a:r>
              <a:rPr lang="en-GB" i="1" dirty="0" smtClean="0"/>
              <a:t>The Education Act 13 (2008)</a:t>
            </a:r>
            <a:endParaRPr lang="en-US" dirty="0" smtClean="0"/>
          </a:p>
          <a:p>
            <a:pPr lvl="0"/>
            <a:r>
              <a:rPr lang="en-GB" i="1" dirty="0" smtClean="0"/>
              <a:t>The National Child Policy (2020</a:t>
            </a:r>
            <a:endParaRPr lang="en-US" dirty="0" smtClean="0"/>
          </a:p>
          <a:p>
            <a:pPr lvl="0"/>
            <a:r>
              <a:rPr lang="en-GB" i="1" dirty="0" smtClean="0"/>
              <a:t>Gender in Education Policy</a:t>
            </a:r>
            <a:endParaRPr lang="en-US" dirty="0" smtClean="0"/>
          </a:p>
          <a:p>
            <a:pPr lvl="0"/>
            <a:r>
              <a:rPr lang="en-GB" i="1" dirty="0" smtClean="0"/>
              <a:t>Guidelines for the Prevention and management of teenage pregnancy</a:t>
            </a:r>
            <a:endParaRPr lang="en-US" dirty="0" smtClean="0"/>
          </a:p>
          <a:p>
            <a:pPr lvl="0"/>
            <a:r>
              <a:rPr lang="en-GB" i="1" dirty="0" smtClean="0"/>
              <a:t>Guidelines on elimination of violence against children in schools</a:t>
            </a:r>
            <a:endParaRPr lang="en-US" dirty="0" smtClean="0"/>
          </a:p>
          <a:p>
            <a:pPr lvl="0"/>
            <a:r>
              <a:rPr lang="en-GB" i="1" dirty="0" smtClean="0"/>
              <a:t>Vision 2040</a:t>
            </a:r>
            <a:endParaRPr lang="en-US" dirty="0" smtClean="0"/>
          </a:p>
          <a:p>
            <a:pPr lvl="0"/>
            <a:r>
              <a:rPr lang="en-GB" i="1" dirty="0" smtClean="0"/>
              <a:t>National Development Plan III</a:t>
            </a:r>
            <a:endParaRPr lang="en-US" dirty="0" smtClean="0"/>
          </a:p>
          <a:p>
            <a:pPr lvl="0"/>
            <a:r>
              <a:rPr lang="en-GB" i="1" dirty="0" smtClean="0"/>
              <a:t>The National Teacher Policy</a:t>
            </a:r>
            <a:endParaRPr lang="en-US" dirty="0" smtClean="0"/>
          </a:p>
          <a:p>
            <a:r>
              <a:rPr lang="en-GB" i="1" dirty="0" err="1" smtClean="0"/>
              <a:t>MoH</a:t>
            </a:r>
            <a:r>
              <a:rPr lang="en-GB" i="1" dirty="0" smtClean="0"/>
              <a:t> and </a:t>
            </a:r>
            <a:r>
              <a:rPr lang="en-GB" i="1" dirty="0" err="1" smtClean="0"/>
              <a:t>MoES</a:t>
            </a:r>
            <a:r>
              <a:rPr lang="en-GB" i="1" dirty="0" smtClean="0"/>
              <a:t> Guidelines on COVID -19 </a:t>
            </a:r>
            <a:endParaRPr lang="en-US" dirty="0"/>
          </a:p>
        </p:txBody>
      </p:sp>
      <p:sp>
        <p:nvSpPr>
          <p:cNvPr id="5" name="Text Placeholder 4"/>
          <p:cNvSpPr>
            <a:spLocks noGrp="1"/>
          </p:cNvSpPr>
          <p:nvPr>
            <p:ph type="body" sz="quarter" idx="3"/>
          </p:nvPr>
        </p:nvSpPr>
        <p:spPr>
          <a:xfrm>
            <a:off x="4629150" y="1280717"/>
            <a:ext cx="3887391" cy="823912"/>
          </a:xfrm>
        </p:spPr>
        <p:txBody>
          <a:bodyPr/>
          <a:lstStyle/>
          <a:p>
            <a:r>
              <a:rPr lang="en-GB" b="1" i="1" dirty="0"/>
              <a:t>School based policy Checklist</a:t>
            </a:r>
            <a:endParaRPr lang="en-US" dirty="0"/>
          </a:p>
          <a:p>
            <a:endParaRPr lang="en-US" dirty="0"/>
          </a:p>
        </p:txBody>
      </p:sp>
      <p:sp>
        <p:nvSpPr>
          <p:cNvPr id="6" name="Content Placeholder 5"/>
          <p:cNvSpPr>
            <a:spLocks noGrp="1"/>
          </p:cNvSpPr>
          <p:nvPr>
            <p:ph sz="quarter" idx="4"/>
          </p:nvPr>
        </p:nvSpPr>
        <p:spPr>
          <a:xfrm>
            <a:off x="4629151" y="1900126"/>
            <a:ext cx="3887392" cy="4653074"/>
          </a:xfrm>
        </p:spPr>
        <p:txBody>
          <a:bodyPr>
            <a:normAutofit fontScale="70000" lnSpcReduction="20000"/>
          </a:bodyPr>
          <a:lstStyle/>
          <a:p>
            <a:pPr lvl="0"/>
            <a:r>
              <a:rPr lang="en-GB" i="1" dirty="0" smtClean="0"/>
              <a:t>Are the school based policies in line with the international and National laws and policies?</a:t>
            </a:r>
            <a:endParaRPr lang="en-US" dirty="0" smtClean="0"/>
          </a:p>
          <a:p>
            <a:r>
              <a:rPr lang="en-GB" i="1" dirty="0" smtClean="0"/>
              <a:t> </a:t>
            </a:r>
            <a:endParaRPr lang="en-US" dirty="0" smtClean="0"/>
          </a:p>
          <a:p>
            <a:pPr lvl="0"/>
            <a:r>
              <a:rPr lang="en-GB" i="1" dirty="0" smtClean="0"/>
              <a:t>Are the school rules and regulations in line with the International and National policies?</a:t>
            </a:r>
            <a:endParaRPr lang="en-US" dirty="0" smtClean="0"/>
          </a:p>
          <a:p>
            <a:r>
              <a:rPr lang="en-GB" i="1" dirty="0" smtClean="0"/>
              <a:t> </a:t>
            </a:r>
            <a:endParaRPr lang="en-US" dirty="0" smtClean="0"/>
          </a:p>
          <a:p>
            <a:pPr lvl="0"/>
            <a:r>
              <a:rPr lang="en-GB" i="1" dirty="0" smtClean="0"/>
              <a:t>What is the school policy on pregnancies? Is it in line with the National Guidelines?</a:t>
            </a:r>
            <a:endParaRPr lang="en-US" dirty="0" smtClean="0"/>
          </a:p>
          <a:p>
            <a:r>
              <a:rPr lang="en-GB" i="1" dirty="0" smtClean="0"/>
              <a:t> </a:t>
            </a:r>
            <a:endParaRPr lang="en-US" dirty="0" smtClean="0"/>
          </a:p>
          <a:p>
            <a:r>
              <a:rPr lang="en-GB" i="1" dirty="0" smtClean="0"/>
              <a:t>What is the school policy on management of discipline in the new normal?</a:t>
            </a:r>
            <a:endParaRPr lang="en-US" dirty="0"/>
          </a:p>
        </p:txBody>
      </p:sp>
    </p:spTree>
    <p:extLst>
      <p:ext uri="{BB962C8B-B14F-4D97-AF65-F5344CB8AC3E}">
        <p14:creationId xmlns:p14="http://schemas.microsoft.com/office/powerpoint/2010/main" val="34971773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1"/>
            <a:ext cx="7886700" cy="914400"/>
          </a:xfrm>
        </p:spPr>
        <p:txBody>
          <a:bodyPr/>
          <a:lstStyle/>
          <a:p>
            <a:pPr algn="ctr"/>
            <a:r>
              <a:rPr lang="en-US" b="1" dirty="0">
                <a:effectLst>
                  <a:outerShdw blurRad="38100" dist="38100" dir="2700000" algn="tl">
                    <a:srgbClr val="000000">
                      <a:alpha val="43137"/>
                    </a:srgbClr>
                  </a:outerShdw>
                </a:effectLst>
                <a:latin typeface="Algerian" panose="04020705040A02060702" pitchFamily="82" charset="0"/>
              </a:rPr>
              <a:t>Presentation Outline</a:t>
            </a:r>
            <a:endParaRPr lang="en-US" dirty="0"/>
          </a:p>
        </p:txBody>
      </p:sp>
      <p:sp>
        <p:nvSpPr>
          <p:cNvPr id="3" name="Content Placeholder 2"/>
          <p:cNvSpPr>
            <a:spLocks noGrp="1"/>
          </p:cNvSpPr>
          <p:nvPr>
            <p:ph idx="1"/>
          </p:nvPr>
        </p:nvSpPr>
        <p:spPr>
          <a:xfrm>
            <a:off x="628650" y="1524000"/>
            <a:ext cx="7886700" cy="4953000"/>
          </a:xfrm>
          <a:ln>
            <a:solidFill>
              <a:srgbClr val="FFFF00"/>
            </a:solidFill>
          </a:ln>
        </p:spPr>
        <p:txBody>
          <a:bodyPr/>
          <a:lstStyle/>
          <a:p>
            <a:pPr marL="514350" indent="-514350">
              <a:buFont typeface="+mj-lt"/>
              <a:buAutoNum type="alphaLcParenR"/>
            </a:pPr>
            <a:r>
              <a:rPr lang="en-US" b="1" dirty="0">
                <a:latin typeface="Finale Lyrics" panose="02000506070000020003" pitchFamily="2" charset="0"/>
              </a:rPr>
              <a:t>Understanding leadership</a:t>
            </a:r>
          </a:p>
          <a:p>
            <a:pPr marL="514350" indent="-514350">
              <a:buFont typeface="+mj-lt"/>
              <a:buAutoNum type="alphaLcParenR"/>
            </a:pPr>
            <a:r>
              <a:rPr lang="en-US" b="1" dirty="0">
                <a:solidFill>
                  <a:prstClr val="black"/>
                </a:solidFill>
                <a:latin typeface="Finale Lyrics" panose="02000506070000020003" pitchFamily="2" charset="0"/>
              </a:rPr>
              <a:t>Core functions of School Leadership</a:t>
            </a:r>
          </a:p>
          <a:p>
            <a:pPr marL="514350" indent="-514350">
              <a:buFont typeface="+mj-lt"/>
              <a:buAutoNum type="alphaLcParenR"/>
            </a:pPr>
            <a:r>
              <a:rPr lang="en-US" b="1" dirty="0">
                <a:solidFill>
                  <a:prstClr val="black"/>
                </a:solidFill>
                <a:latin typeface="Finale Lyrics" panose="02000506070000020003" pitchFamily="2" charset="0"/>
              </a:rPr>
              <a:t>Pedagogical leadership( Aspects &amp; Skills</a:t>
            </a:r>
            <a:r>
              <a:rPr lang="en-US" b="1" dirty="0" smtClean="0">
                <a:solidFill>
                  <a:prstClr val="black"/>
                </a:solidFill>
                <a:latin typeface="Finale Lyrics" panose="02000506070000020003" pitchFamily="2" charset="0"/>
              </a:rPr>
              <a:t>)</a:t>
            </a:r>
          </a:p>
          <a:p>
            <a:pPr marL="514350" indent="-514350">
              <a:buFont typeface="+mj-lt"/>
              <a:buAutoNum type="alphaLcParenR" startAt="4"/>
            </a:pPr>
            <a:r>
              <a:rPr lang="en-US" b="1" dirty="0">
                <a:latin typeface="Finale Lyrics" panose="02000506070000020003" pitchFamily="2" charset="0"/>
              </a:rPr>
              <a:t>Key Pedagogical roles of the head teacher in the new normal</a:t>
            </a:r>
          </a:p>
          <a:p>
            <a:pPr marL="514350" indent="-514350">
              <a:buFont typeface="+mj-lt"/>
              <a:buAutoNum type="alphaLcParenR" startAt="4"/>
            </a:pPr>
            <a:r>
              <a:rPr lang="en-US" b="1" dirty="0">
                <a:latin typeface="Finale Lyrics" panose="02000506070000020003" pitchFamily="2" charset="0"/>
              </a:rPr>
              <a:t>Understanding safe &amp; gender responsive learning environment </a:t>
            </a:r>
            <a:endParaRPr lang="en-US" b="1" dirty="0" smtClean="0">
              <a:latin typeface="Finale Lyrics" panose="02000506070000020003" pitchFamily="2" charset="0"/>
            </a:endParaRPr>
          </a:p>
          <a:p>
            <a:pPr marL="514350" indent="-514350">
              <a:buFont typeface="+mj-lt"/>
              <a:buAutoNum type="alphaLcParenR" startAt="4"/>
            </a:pPr>
            <a:r>
              <a:rPr lang="en-US" b="1" smtClean="0">
                <a:latin typeface="Times New Roman" panose="02020603050405020304" pitchFamily="18" charset="0"/>
                <a:ea typeface="Times New Roman" panose="02020603050405020304" pitchFamily="18" charset="0"/>
                <a:cs typeface="Times New Roman" panose="02020603050405020304" pitchFamily="18" charset="0"/>
              </a:rPr>
              <a:t>The</a:t>
            </a:r>
            <a:r>
              <a:rPr lang="x-none" b="1" smtClean="0">
                <a:latin typeface="Times New Roman" panose="02020603050405020304" pitchFamily="18" charset="0"/>
                <a:ea typeface="Times New Roman" panose="02020603050405020304" pitchFamily="18" charset="0"/>
                <a:cs typeface="Times New Roman" panose="02020603050405020304" pitchFamily="18" charset="0"/>
              </a:rPr>
              <a:t> </a:t>
            </a:r>
            <a:r>
              <a:rPr lang="x-none" b="1" dirty="0">
                <a:latin typeface="Times New Roman" panose="02020603050405020304" pitchFamily="18" charset="0"/>
                <a:ea typeface="Times New Roman" panose="02020603050405020304" pitchFamily="18" charset="0"/>
                <a:cs typeface="Times New Roman" panose="02020603050405020304" pitchFamily="18" charset="0"/>
              </a:rPr>
              <a:t>Traits of Successful School Leaders</a:t>
            </a:r>
            <a:endParaRPr lang="en-US" b="1" dirty="0">
              <a:latin typeface="Finale Lyrics" panose="02000506070000020003" pitchFamily="2" charset="0"/>
            </a:endParaRPr>
          </a:p>
        </p:txBody>
      </p:sp>
    </p:spTree>
    <p:extLst>
      <p:ext uri="{BB962C8B-B14F-4D97-AF65-F5344CB8AC3E}">
        <p14:creationId xmlns:p14="http://schemas.microsoft.com/office/powerpoint/2010/main" val="31028727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682" y="152400"/>
            <a:ext cx="8763000" cy="1006472"/>
          </a:xfrm>
        </p:spPr>
        <p:txBody>
          <a:bodyPr>
            <a:normAutofit fontScale="90000"/>
          </a:bodyPr>
          <a:lstStyle/>
          <a:p>
            <a:pPr algn="ctr"/>
            <a:r>
              <a:rPr lang="en-US" sz="3600" b="1" dirty="0" smtClean="0">
                <a:latin typeface="Finale Lyrics" panose="02000506070000020003" pitchFamily="2" charset="0"/>
              </a:rPr>
              <a:t>How to make the school a gender responsive place for learning</a:t>
            </a:r>
            <a:endParaRPr lang="en-US" sz="3600" b="1" dirty="0">
              <a:latin typeface="Finale Lyrics" panose="02000506070000020003" pitchFamily="2" charset="0"/>
            </a:endParaRPr>
          </a:p>
        </p:txBody>
      </p:sp>
      <p:sp>
        <p:nvSpPr>
          <p:cNvPr id="3" name="Text Placeholder 2"/>
          <p:cNvSpPr>
            <a:spLocks noGrp="1"/>
          </p:cNvSpPr>
          <p:nvPr>
            <p:ph type="body" idx="1"/>
          </p:nvPr>
        </p:nvSpPr>
        <p:spPr>
          <a:xfrm>
            <a:off x="533400" y="1569244"/>
            <a:ext cx="3868340" cy="523875"/>
          </a:xfrm>
        </p:spPr>
        <p:txBody>
          <a:bodyPr/>
          <a:lstStyle/>
          <a:p>
            <a:r>
              <a:rPr lang="en-GB" b="1" i="1" dirty="0" smtClean="0"/>
              <a:t>Teacher</a:t>
            </a:r>
            <a:endParaRPr lang="en-US" dirty="0"/>
          </a:p>
        </p:txBody>
      </p:sp>
      <p:sp>
        <p:nvSpPr>
          <p:cNvPr id="4" name="Content Placeholder 3"/>
          <p:cNvSpPr>
            <a:spLocks noGrp="1"/>
          </p:cNvSpPr>
          <p:nvPr>
            <p:ph sz="half" idx="2"/>
          </p:nvPr>
        </p:nvSpPr>
        <p:spPr>
          <a:xfrm>
            <a:off x="617552" y="2209800"/>
            <a:ext cx="3868340" cy="4114800"/>
          </a:xfrm>
        </p:spPr>
        <p:txBody>
          <a:bodyPr>
            <a:normAutofit fontScale="85000" lnSpcReduction="10000"/>
          </a:bodyPr>
          <a:lstStyle/>
          <a:p>
            <a:r>
              <a:rPr lang="en-GB" i="1" dirty="0" smtClean="0"/>
              <a:t>Review  school based policies to align with the International and national laws and policies for prevention of the spread of covid-19 pandemic</a:t>
            </a:r>
            <a:endParaRPr lang="en-US" dirty="0" smtClean="0"/>
          </a:p>
          <a:p>
            <a:pPr marL="0" indent="0">
              <a:buNone/>
            </a:pPr>
            <a:r>
              <a:rPr lang="en-GB" i="1" dirty="0" smtClean="0"/>
              <a:t> </a:t>
            </a:r>
            <a:endParaRPr lang="en-US" dirty="0" smtClean="0"/>
          </a:p>
          <a:p>
            <a:r>
              <a:rPr lang="en-GB" i="1" dirty="0" smtClean="0"/>
              <a:t>Integrate the children’s rights &amp; responsibilities, the </a:t>
            </a:r>
            <a:r>
              <a:rPr lang="en-GB" i="1" dirty="0" err="1" smtClean="0"/>
              <a:t>MoH</a:t>
            </a:r>
            <a:r>
              <a:rPr lang="en-GB" i="1" dirty="0" smtClean="0"/>
              <a:t>/</a:t>
            </a:r>
            <a:r>
              <a:rPr lang="en-GB" i="1" dirty="0" err="1" smtClean="0"/>
              <a:t>MoES</a:t>
            </a:r>
            <a:r>
              <a:rPr lang="en-GB" i="1" dirty="0" smtClean="0"/>
              <a:t> SOPs and Covid-19 surveillance plan  in the school program</a:t>
            </a:r>
            <a:endParaRPr lang="en-US" dirty="0" smtClean="0"/>
          </a:p>
          <a:p>
            <a:pPr marL="0" indent="0">
              <a:buNone/>
            </a:pPr>
            <a:endParaRPr lang="en-US" dirty="0" smtClean="0"/>
          </a:p>
          <a:p>
            <a:endParaRPr lang="en-US" dirty="0" smtClean="0"/>
          </a:p>
          <a:p>
            <a:endParaRPr lang="en-US" dirty="0"/>
          </a:p>
        </p:txBody>
      </p:sp>
      <p:sp>
        <p:nvSpPr>
          <p:cNvPr id="5" name="Text Placeholder 4"/>
          <p:cNvSpPr>
            <a:spLocks noGrp="1"/>
          </p:cNvSpPr>
          <p:nvPr>
            <p:ph type="body" sz="quarter" idx="3"/>
          </p:nvPr>
        </p:nvSpPr>
        <p:spPr>
          <a:xfrm>
            <a:off x="4629150" y="1493044"/>
            <a:ext cx="3887391" cy="600075"/>
          </a:xfrm>
        </p:spPr>
        <p:txBody>
          <a:bodyPr/>
          <a:lstStyle/>
          <a:p>
            <a:r>
              <a:rPr lang="en-US" dirty="0" smtClean="0"/>
              <a:t>Learner</a:t>
            </a:r>
            <a:endParaRPr lang="en-US" dirty="0"/>
          </a:p>
        </p:txBody>
      </p:sp>
      <p:sp>
        <p:nvSpPr>
          <p:cNvPr id="6" name="Content Placeholder 5"/>
          <p:cNvSpPr>
            <a:spLocks noGrp="1"/>
          </p:cNvSpPr>
          <p:nvPr>
            <p:ph sz="quarter" idx="4"/>
          </p:nvPr>
        </p:nvSpPr>
        <p:spPr>
          <a:xfrm>
            <a:off x="4629149" y="2207342"/>
            <a:ext cx="3887391" cy="4117258"/>
          </a:xfrm>
        </p:spPr>
        <p:txBody>
          <a:bodyPr>
            <a:normAutofit fontScale="85000" lnSpcReduction="10000"/>
          </a:bodyPr>
          <a:lstStyle/>
          <a:p>
            <a:r>
              <a:rPr lang="en-GB" i="1" dirty="0" smtClean="0"/>
              <a:t>Participate in the review of school based policies and laws</a:t>
            </a:r>
            <a:endParaRPr lang="en-US" dirty="0" smtClean="0"/>
          </a:p>
          <a:p>
            <a:pPr marL="0" indent="0">
              <a:buNone/>
            </a:pPr>
            <a:endParaRPr lang="en-US" dirty="0" smtClean="0"/>
          </a:p>
          <a:p>
            <a:r>
              <a:rPr lang="en-GB" i="1" dirty="0" smtClean="0"/>
              <a:t>Take up their responsibilities in line with the children’s rights, </a:t>
            </a:r>
            <a:r>
              <a:rPr lang="en-GB" i="1" dirty="0" err="1" smtClean="0"/>
              <a:t>MoH</a:t>
            </a:r>
            <a:r>
              <a:rPr lang="en-GB" i="1" dirty="0" smtClean="0"/>
              <a:t>/</a:t>
            </a:r>
            <a:r>
              <a:rPr lang="en-GB" i="1" dirty="0" err="1" smtClean="0"/>
              <a:t>MoES</a:t>
            </a:r>
            <a:r>
              <a:rPr lang="en-GB" i="1" dirty="0" smtClean="0"/>
              <a:t> SOPs and Covid-19 surveillance plan.</a:t>
            </a:r>
            <a:endParaRPr lang="en-US" dirty="0" smtClean="0"/>
          </a:p>
          <a:p>
            <a:pPr marL="0" indent="0">
              <a:buNone/>
            </a:pPr>
            <a:endParaRPr lang="en-US" dirty="0" smtClean="0"/>
          </a:p>
          <a:p>
            <a:r>
              <a:rPr lang="en-GB" i="1" dirty="0" smtClean="0"/>
              <a:t>Advocate for gender responsive environment</a:t>
            </a:r>
            <a:endParaRPr lang="en-US" dirty="0"/>
          </a:p>
        </p:txBody>
      </p:sp>
    </p:spTree>
    <p:extLst>
      <p:ext uri="{BB962C8B-B14F-4D97-AF65-F5344CB8AC3E}">
        <p14:creationId xmlns:p14="http://schemas.microsoft.com/office/powerpoint/2010/main" val="4079008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1" y="152400"/>
            <a:ext cx="8610600" cy="930272"/>
          </a:xfrm>
        </p:spPr>
        <p:txBody>
          <a:bodyPr>
            <a:normAutofit fontScale="90000"/>
          </a:bodyPr>
          <a:lstStyle/>
          <a:p>
            <a:r>
              <a:rPr lang="en-US" sz="3600" b="1" dirty="0" smtClean="0">
                <a:latin typeface="Finale Lyrics" panose="02000506070000020003" pitchFamily="2" charset="0"/>
              </a:rPr>
              <a:t>How to make the school a gender responsive place for learning</a:t>
            </a:r>
            <a:endParaRPr lang="en-US" sz="3600" b="1" dirty="0">
              <a:latin typeface="Finale Lyrics" panose="02000506070000020003" pitchFamily="2" charset="0"/>
            </a:endParaRPr>
          </a:p>
        </p:txBody>
      </p:sp>
      <p:sp>
        <p:nvSpPr>
          <p:cNvPr id="3" name="Text Placeholder 2"/>
          <p:cNvSpPr>
            <a:spLocks noGrp="1"/>
          </p:cNvSpPr>
          <p:nvPr>
            <p:ph type="body" idx="1"/>
          </p:nvPr>
        </p:nvSpPr>
        <p:spPr>
          <a:xfrm>
            <a:off x="529101" y="1244597"/>
            <a:ext cx="3868340" cy="600075"/>
          </a:xfrm>
        </p:spPr>
        <p:txBody>
          <a:bodyPr/>
          <a:lstStyle/>
          <a:p>
            <a:r>
              <a:rPr lang="en-US" dirty="0" smtClean="0"/>
              <a:t>Teacher (cont’d…)</a:t>
            </a:r>
            <a:endParaRPr lang="en-US" dirty="0"/>
          </a:p>
        </p:txBody>
      </p:sp>
      <p:sp>
        <p:nvSpPr>
          <p:cNvPr id="4" name="Content Placeholder 3"/>
          <p:cNvSpPr>
            <a:spLocks noGrp="1"/>
          </p:cNvSpPr>
          <p:nvPr>
            <p:ph sz="half" idx="2"/>
          </p:nvPr>
        </p:nvSpPr>
        <p:spPr>
          <a:xfrm>
            <a:off x="629841" y="2362200"/>
            <a:ext cx="3999309" cy="4114799"/>
          </a:xfrm>
        </p:spPr>
        <p:txBody>
          <a:bodyPr>
            <a:normAutofit fontScale="92500" lnSpcReduction="10000"/>
          </a:bodyPr>
          <a:lstStyle/>
          <a:p>
            <a:r>
              <a:rPr lang="en-GB" i="1" dirty="0" smtClean="0"/>
              <a:t>Operationalize the policies (</a:t>
            </a:r>
            <a:r>
              <a:rPr lang="en-GB" i="1" dirty="0" err="1" smtClean="0"/>
              <a:t>MoH</a:t>
            </a:r>
            <a:r>
              <a:rPr lang="en-GB" i="1" dirty="0" smtClean="0"/>
              <a:t>/</a:t>
            </a:r>
            <a:r>
              <a:rPr lang="en-GB" i="1" dirty="0" err="1" smtClean="0"/>
              <a:t>MoES</a:t>
            </a:r>
            <a:r>
              <a:rPr lang="en-GB" i="1" dirty="0" smtClean="0"/>
              <a:t> SOPs and Covid-19 surveillance plan) in the school system</a:t>
            </a:r>
            <a:endParaRPr lang="en-US" dirty="0"/>
          </a:p>
          <a:p>
            <a:pPr marL="0" indent="0">
              <a:buNone/>
            </a:pPr>
            <a:endParaRPr lang="en-US" dirty="0" smtClean="0"/>
          </a:p>
          <a:p>
            <a:r>
              <a:rPr lang="en-GB" i="1" dirty="0" smtClean="0"/>
              <a:t>Disseminate policies and laws (</a:t>
            </a:r>
            <a:r>
              <a:rPr lang="en-GB" i="1" dirty="0" err="1" smtClean="0"/>
              <a:t>MoH</a:t>
            </a:r>
            <a:r>
              <a:rPr lang="en-GB" i="1" dirty="0" smtClean="0"/>
              <a:t>/</a:t>
            </a:r>
            <a:r>
              <a:rPr lang="en-GB" i="1" dirty="0" err="1" smtClean="0"/>
              <a:t>MoES</a:t>
            </a:r>
            <a:r>
              <a:rPr lang="en-GB" i="1" dirty="0" smtClean="0"/>
              <a:t> SOPs and Covid-19 surveillance plan)  to students and community</a:t>
            </a:r>
            <a:endParaRPr lang="en-US" dirty="0" smtClean="0"/>
          </a:p>
          <a:p>
            <a:pPr marL="0" indent="0">
              <a:buNone/>
            </a:pPr>
            <a:r>
              <a:rPr lang="en-GB" i="1" dirty="0" smtClean="0"/>
              <a:t> </a:t>
            </a:r>
            <a:endParaRPr lang="en-US" dirty="0"/>
          </a:p>
        </p:txBody>
      </p:sp>
      <p:sp>
        <p:nvSpPr>
          <p:cNvPr id="5" name="Text Placeholder 4"/>
          <p:cNvSpPr>
            <a:spLocks noGrp="1"/>
          </p:cNvSpPr>
          <p:nvPr>
            <p:ph type="body" sz="quarter" idx="3"/>
          </p:nvPr>
        </p:nvSpPr>
        <p:spPr>
          <a:xfrm>
            <a:off x="4629150" y="1285078"/>
            <a:ext cx="3887391" cy="519112"/>
          </a:xfrm>
        </p:spPr>
        <p:txBody>
          <a:bodyPr/>
          <a:lstStyle/>
          <a:p>
            <a:r>
              <a:rPr lang="en-US" dirty="0" smtClean="0"/>
              <a:t>Parent</a:t>
            </a:r>
            <a:endParaRPr lang="en-US" dirty="0"/>
          </a:p>
        </p:txBody>
      </p:sp>
      <p:sp>
        <p:nvSpPr>
          <p:cNvPr id="6" name="Content Placeholder 5"/>
          <p:cNvSpPr>
            <a:spLocks noGrp="1"/>
          </p:cNvSpPr>
          <p:nvPr>
            <p:ph sz="quarter" idx="4"/>
          </p:nvPr>
        </p:nvSpPr>
        <p:spPr>
          <a:xfrm>
            <a:off x="4629151" y="2006596"/>
            <a:ext cx="4133849" cy="4622804"/>
          </a:xfrm>
        </p:spPr>
        <p:txBody>
          <a:bodyPr>
            <a:normAutofit fontScale="85000" lnSpcReduction="10000"/>
          </a:bodyPr>
          <a:lstStyle/>
          <a:p>
            <a:r>
              <a:rPr lang="en-GB" i="1" dirty="0" smtClean="0"/>
              <a:t>Operationalize the policies through; </a:t>
            </a:r>
            <a:endParaRPr lang="en-US" dirty="0" smtClean="0"/>
          </a:p>
          <a:p>
            <a:r>
              <a:rPr lang="en-GB" i="1" dirty="0" smtClean="0"/>
              <a:t>Change attitude towards the education of their respective children </a:t>
            </a:r>
            <a:endParaRPr lang="en-US" dirty="0" smtClean="0"/>
          </a:p>
          <a:p>
            <a:r>
              <a:rPr lang="en-GB" i="1" dirty="0" smtClean="0"/>
              <a:t>Change the negative practices attained during the lockdown that hinder the affected girls and boys  from continuing with education</a:t>
            </a:r>
            <a:endParaRPr lang="en-US" dirty="0" smtClean="0"/>
          </a:p>
          <a:p>
            <a:r>
              <a:rPr lang="en-GB" i="1" dirty="0" smtClean="0"/>
              <a:t>Support all categories of learners such as child mothers/fathers to attain their potential to the fullest.</a:t>
            </a: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17396637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228600"/>
            <a:ext cx="7886700" cy="625472"/>
          </a:xfrm>
        </p:spPr>
        <p:txBody>
          <a:bodyPr>
            <a:noAutofit/>
          </a:bodyPr>
          <a:lstStyle/>
          <a:p>
            <a:pPr algn="ctr"/>
            <a:r>
              <a:rPr lang="en-US" sz="4000" b="1" dirty="0" smtClean="0">
                <a:latin typeface="Finale Lyrics" panose="02000506070000020003" pitchFamily="2" charset="0"/>
              </a:rPr>
              <a:t>Individual attributes and skills</a:t>
            </a:r>
            <a:endParaRPr lang="en-US" sz="4000" b="1" dirty="0">
              <a:latin typeface="Finale Lyrics" panose="02000506070000020003" pitchFamily="2" charset="0"/>
            </a:endParaRPr>
          </a:p>
        </p:txBody>
      </p:sp>
      <p:sp>
        <p:nvSpPr>
          <p:cNvPr id="3" name="Text Placeholder 2"/>
          <p:cNvSpPr>
            <a:spLocks noGrp="1"/>
          </p:cNvSpPr>
          <p:nvPr>
            <p:ph type="body" idx="1"/>
          </p:nvPr>
        </p:nvSpPr>
        <p:spPr>
          <a:xfrm>
            <a:off x="457200" y="1267617"/>
            <a:ext cx="3868340" cy="823912"/>
          </a:xfrm>
        </p:spPr>
        <p:txBody>
          <a:bodyPr>
            <a:normAutofit/>
          </a:bodyPr>
          <a:lstStyle/>
          <a:p>
            <a:r>
              <a:rPr lang="en-GB" dirty="0" smtClean="0"/>
              <a:t>Psychological/individual attributes</a:t>
            </a:r>
            <a:endParaRPr lang="en-US" dirty="0"/>
          </a:p>
        </p:txBody>
      </p:sp>
      <p:sp>
        <p:nvSpPr>
          <p:cNvPr id="4" name="Content Placeholder 3"/>
          <p:cNvSpPr>
            <a:spLocks noGrp="1"/>
          </p:cNvSpPr>
          <p:nvPr>
            <p:ph sz="half" idx="2"/>
          </p:nvPr>
        </p:nvSpPr>
        <p:spPr/>
        <p:txBody>
          <a:bodyPr/>
          <a:lstStyle/>
          <a:p>
            <a:r>
              <a:rPr lang="en-US" dirty="0" smtClean="0"/>
              <a:t>Qualifications</a:t>
            </a:r>
          </a:p>
          <a:p>
            <a:r>
              <a:rPr lang="en-US" dirty="0" smtClean="0"/>
              <a:t>Professional status</a:t>
            </a:r>
          </a:p>
          <a:p>
            <a:r>
              <a:rPr lang="en-US" dirty="0" smtClean="0"/>
              <a:t>Social status</a:t>
            </a:r>
          </a:p>
          <a:p>
            <a:r>
              <a:rPr lang="en-US" dirty="0" smtClean="0"/>
              <a:t>Employment status</a:t>
            </a:r>
          </a:p>
          <a:p>
            <a:r>
              <a:rPr lang="en-US" dirty="0" smtClean="0"/>
              <a:t>Economic status</a:t>
            </a:r>
            <a:endParaRPr lang="en-US" dirty="0"/>
          </a:p>
        </p:txBody>
      </p:sp>
      <p:sp>
        <p:nvSpPr>
          <p:cNvPr id="5" name="Text Placeholder 4"/>
          <p:cNvSpPr>
            <a:spLocks noGrp="1"/>
          </p:cNvSpPr>
          <p:nvPr>
            <p:ph type="body" sz="quarter" idx="3"/>
          </p:nvPr>
        </p:nvSpPr>
        <p:spPr>
          <a:xfrm>
            <a:off x="4573192" y="1371600"/>
            <a:ext cx="3887391" cy="823912"/>
          </a:xfrm>
        </p:spPr>
        <p:txBody>
          <a:bodyPr/>
          <a:lstStyle/>
          <a:p>
            <a:pPr lvl="0"/>
            <a:r>
              <a:rPr lang="en-GB" dirty="0"/>
              <a:t>Teachers’ development/skills </a:t>
            </a:r>
          </a:p>
          <a:p>
            <a:endParaRPr lang="en-US" dirty="0"/>
          </a:p>
        </p:txBody>
      </p:sp>
      <p:sp>
        <p:nvSpPr>
          <p:cNvPr id="6" name="Content Placeholder 5"/>
          <p:cNvSpPr>
            <a:spLocks noGrp="1"/>
          </p:cNvSpPr>
          <p:nvPr>
            <p:ph sz="quarter" idx="4"/>
          </p:nvPr>
        </p:nvSpPr>
        <p:spPr>
          <a:xfrm>
            <a:off x="4629151" y="1905000"/>
            <a:ext cx="4210049" cy="4648200"/>
          </a:xfrm>
        </p:spPr>
        <p:txBody>
          <a:bodyPr>
            <a:normAutofit fontScale="85000" lnSpcReduction="20000"/>
          </a:bodyPr>
          <a:lstStyle/>
          <a:p>
            <a:pPr lvl="1"/>
            <a:r>
              <a:rPr lang="en-US" dirty="0" smtClean="0"/>
              <a:t>Adaptability</a:t>
            </a:r>
            <a:endParaRPr lang="en-US" sz="1800" dirty="0" smtClean="0"/>
          </a:p>
          <a:p>
            <a:pPr lvl="1"/>
            <a:r>
              <a:rPr lang="en-US" dirty="0" smtClean="0"/>
              <a:t>Confidence</a:t>
            </a:r>
            <a:endParaRPr lang="en-US" sz="1800" dirty="0" smtClean="0"/>
          </a:p>
          <a:p>
            <a:pPr lvl="1"/>
            <a:r>
              <a:rPr lang="en-US" dirty="0" smtClean="0"/>
              <a:t>Communication</a:t>
            </a:r>
            <a:endParaRPr lang="en-US" sz="1800" dirty="0" smtClean="0"/>
          </a:p>
          <a:p>
            <a:pPr lvl="1"/>
            <a:r>
              <a:rPr lang="en-US" dirty="0" smtClean="0"/>
              <a:t>Team Player</a:t>
            </a:r>
            <a:endParaRPr lang="en-US" sz="1800" dirty="0" smtClean="0"/>
          </a:p>
          <a:p>
            <a:pPr lvl="1"/>
            <a:r>
              <a:rPr lang="en-US" dirty="0" smtClean="0"/>
              <a:t>Continuous Learner</a:t>
            </a:r>
            <a:endParaRPr lang="en-US" sz="1800" dirty="0" smtClean="0"/>
          </a:p>
          <a:p>
            <a:pPr lvl="1"/>
            <a:r>
              <a:rPr lang="en-US" dirty="0" smtClean="0"/>
              <a:t>Imaginative</a:t>
            </a:r>
            <a:endParaRPr lang="en-US" sz="1800" dirty="0" smtClean="0"/>
          </a:p>
          <a:p>
            <a:pPr lvl="1"/>
            <a:r>
              <a:rPr lang="en-US" dirty="0" smtClean="0"/>
              <a:t>Leadership</a:t>
            </a:r>
            <a:endParaRPr lang="en-US" sz="1800" dirty="0" smtClean="0"/>
          </a:p>
          <a:p>
            <a:pPr lvl="1"/>
            <a:r>
              <a:rPr lang="en-US" dirty="0" smtClean="0"/>
              <a:t>Organization</a:t>
            </a:r>
            <a:endParaRPr lang="en-US" sz="1800" dirty="0" smtClean="0"/>
          </a:p>
          <a:p>
            <a:pPr lvl="1"/>
            <a:r>
              <a:rPr lang="en-US" dirty="0" smtClean="0"/>
              <a:t>Innovative</a:t>
            </a:r>
            <a:endParaRPr lang="en-US" sz="1800" dirty="0" smtClean="0"/>
          </a:p>
          <a:p>
            <a:pPr lvl="1"/>
            <a:r>
              <a:rPr lang="en-US" dirty="0" smtClean="0"/>
              <a:t>Commitment</a:t>
            </a:r>
            <a:endParaRPr lang="en-US" sz="1800" dirty="0" smtClean="0"/>
          </a:p>
          <a:p>
            <a:pPr lvl="1"/>
            <a:r>
              <a:rPr lang="en-US" dirty="0" smtClean="0"/>
              <a:t>Ability to Manage Online Reputation</a:t>
            </a:r>
            <a:endParaRPr lang="en-US" sz="1800" dirty="0" smtClean="0"/>
          </a:p>
          <a:p>
            <a:pPr lvl="1"/>
            <a:r>
              <a:rPr lang="en-US" dirty="0" smtClean="0"/>
              <a:t>Ability to Engage</a:t>
            </a:r>
            <a:endParaRPr lang="en-US" sz="1800" dirty="0" smtClean="0"/>
          </a:p>
          <a:p>
            <a:pPr lvl="1"/>
            <a:r>
              <a:rPr lang="en-US" dirty="0" smtClean="0"/>
              <a:t>Understanding of Technology</a:t>
            </a:r>
            <a:endParaRPr lang="en-US" sz="1800" dirty="0" smtClean="0"/>
          </a:p>
          <a:p>
            <a:pPr lvl="1"/>
            <a:r>
              <a:rPr lang="en-US" dirty="0" smtClean="0"/>
              <a:t>Know When to Unplug</a:t>
            </a:r>
            <a:endParaRPr lang="en-US" sz="1800" dirty="0" smtClean="0"/>
          </a:p>
          <a:p>
            <a:pPr lvl="1"/>
            <a:r>
              <a:rPr lang="en-US" dirty="0" smtClean="0"/>
              <a:t>Ability to Empower</a:t>
            </a:r>
            <a:endParaRPr lang="en-US" dirty="0"/>
          </a:p>
        </p:txBody>
      </p:sp>
    </p:spTree>
    <p:extLst>
      <p:ext uri="{BB962C8B-B14F-4D97-AF65-F5344CB8AC3E}">
        <p14:creationId xmlns:p14="http://schemas.microsoft.com/office/powerpoint/2010/main" val="19347828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777872"/>
          </a:xfrm>
        </p:spPr>
        <p:txBody>
          <a:bodyPr>
            <a:normAutofit/>
          </a:bodyPr>
          <a:lstStyle/>
          <a:p>
            <a:pPr algn="ctr"/>
            <a:r>
              <a:rPr lang="en-US" sz="4000" b="1" dirty="0" smtClean="0">
                <a:latin typeface="Finale Lyrics" panose="02000506070000020003" pitchFamily="2" charset="0"/>
              </a:rPr>
              <a:t>Gender Responsive Pedagogy</a:t>
            </a:r>
            <a:endParaRPr lang="en-US" sz="4000" dirty="0">
              <a:latin typeface="Finale Lyrics" panose="02000506070000020003" pitchFamily="2" charset="0"/>
            </a:endParaRPr>
          </a:p>
        </p:txBody>
      </p:sp>
      <p:sp>
        <p:nvSpPr>
          <p:cNvPr id="3" name="Content Placeholder 2"/>
          <p:cNvSpPr>
            <a:spLocks noGrp="1"/>
          </p:cNvSpPr>
          <p:nvPr>
            <p:ph idx="1"/>
          </p:nvPr>
        </p:nvSpPr>
        <p:spPr>
          <a:xfrm>
            <a:off x="621276" y="1447800"/>
            <a:ext cx="7886700" cy="4351338"/>
          </a:xfrm>
        </p:spPr>
        <p:txBody>
          <a:bodyPr/>
          <a:lstStyle/>
          <a:p>
            <a:r>
              <a:rPr lang="en-US" dirty="0" smtClean="0"/>
              <a:t>Teaching and learning process that pays attention to the unique learning needs of girls and boys</a:t>
            </a:r>
            <a:r>
              <a:rPr lang="en-GB" dirty="0" smtClean="0"/>
              <a:t>.</a:t>
            </a:r>
          </a:p>
          <a:p>
            <a:r>
              <a:rPr lang="en-US" dirty="0" smtClean="0"/>
              <a:t>Takes account of a gender approach in teacher planning, preparation, organization and reflection.</a:t>
            </a:r>
          </a:p>
          <a:p>
            <a:r>
              <a:rPr lang="en-US" dirty="0" smtClean="0"/>
              <a:t>The lesson planning, lesson delivery, classroom management and performance evaluation should be gender responsive.</a:t>
            </a:r>
          </a:p>
          <a:p>
            <a:endParaRPr lang="en-GB" dirty="0" smtClean="0"/>
          </a:p>
          <a:p>
            <a:endParaRPr lang="en-GB" dirty="0" smtClean="0"/>
          </a:p>
          <a:p>
            <a:endParaRPr lang="en-US" dirty="0"/>
          </a:p>
        </p:txBody>
      </p:sp>
    </p:spTree>
    <p:extLst>
      <p:ext uri="{BB962C8B-B14F-4D97-AF65-F5344CB8AC3E}">
        <p14:creationId xmlns:p14="http://schemas.microsoft.com/office/powerpoint/2010/main" val="7157176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625472"/>
          </a:xfrm>
        </p:spPr>
        <p:txBody>
          <a:bodyPr>
            <a:normAutofit fontScale="90000"/>
          </a:bodyPr>
          <a:lstStyle/>
          <a:p>
            <a:pPr algn="ctr"/>
            <a:r>
              <a:rPr lang="en-US" b="1" dirty="0" smtClean="0">
                <a:latin typeface="Finale Lyrics" panose="02000506070000020003" pitchFamily="2" charset="0"/>
              </a:rPr>
              <a:t/>
            </a:r>
            <a:br>
              <a:rPr lang="en-US" b="1" dirty="0" smtClean="0">
                <a:latin typeface="Finale Lyrics" panose="02000506070000020003" pitchFamily="2" charset="0"/>
              </a:rPr>
            </a:br>
            <a:r>
              <a:rPr lang="en-US" b="1" dirty="0" smtClean="0">
                <a:latin typeface="Finale Lyrics" panose="02000506070000020003" pitchFamily="2" charset="0"/>
              </a:rPr>
              <a:t>Why a gender responsive pedagogy</a:t>
            </a:r>
            <a:r>
              <a:rPr lang="en-US" dirty="0" smtClean="0"/>
              <a:t/>
            </a:r>
            <a:br>
              <a:rPr lang="en-US" dirty="0" smtClean="0"/>
            </a:br>
            <a:endParaRPr lang="en-US" dirty="0"/>
          </a:p>
        </p:txBody>
      </p:sp>
      <p:sp>
        <p:nvSpPr>
          <p:cNvPr id="3" name="Content Placeholder 2"/>
          <p:cNvSpPr>
            <a:spLocks noGrp="1"/>
          </p:cNvSpPr>
          <p:nvPr>
            <p:ph idx="1"/>
          </p:nvPr>
        </p:nvSpPr>
        <p:spPr>
          <a:xfrm>
            <a:off x="457200" y="1219200"/>
            <a:ext cx="8229600" cy="5181600"/>
          </a:xfrm>
        </p:spPr>
        <p:txBody>
          <a:bodyPr/>
          <a:lstStyle/>
          <a:p>
            <a:pPr lvl="0"/>
            <a:r>
              <a:rPr lang="en-US" dirty="0" smtClean="0"/>
              <a:t>To improve the gender responsiveness of teaching methodologies and school environments. </a:t>
            </a:r>
          </a:p>
          <a:p>
            <a:pPr lvl="0"/>
            <a:r>
              <a:rPr lang="en-US" dirty="0" smtClean="0"/>
              <a:t>To improve the outcome of quality teaching and learning by enabling girls and boys to exploit their full potential.</a:t>
            </a:r>
          </a:p>
          <a:p>
            <a:pPr lvl="0"/>
            <a:r>
              <a:rPr lang="en-US" dirty="0" smtClean="0"/>
              <a:t> To revert gender bias and gender-based discrimination in the teaching and learning activities and classroom interactions. </a:t>
            </a:r>
          </a:p>
          <a:p>
            <a:pPr lvl="0"/>
            <a:r>
              <a:rPr lang="en-US" dirty="0" smtClean="0"/>
              <a:t>To enable teachers in creating a classroom environment that is gender responsive.</a:t>
            </a:r>
          </a:p>
          <a:p>
            <a:endParaRPr lang="en-US" dirty="0"/>
          </a:p>
        </p:txBody>
      </p:sp>
    </p:spTree>
    <p:extLst>
      <p:ext uri="{BB962C8B-B14F-4D97-AF65-F5344CB8AC3E}">
        <p14:creationId xmlns:p14="http://schemas.microsoft.com/office/powerpoint/2010/main" val="41358275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t>Components of gender responsive pedagogy</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92500" lnSpcReduction="10000"/>
          </a:bodyPr>
          <a:lstStyle/>
          <a:p>
            <a:pPr lvl="0"/>
            <a:r>
              <a:rPr lang="en-US" dirty="0" smtClean="0"/>
              <a:t>Gender-responsive Lesson Planning.</a:t>
            </a:r>
          </a:p>
          <a:p>
            <a:pPr lvl="0"/>
            <a:endParaRPr lang="en-US" dirty="0" smtClean="0"/>
          </a:p>
          <a:p>
            <a:pPr lvl="0"/>
            <a:r>
              <a:rPr lang="en-US" dirty="0" smtClean="0"/>
              <a:t>Gender-responsive Teaching and Learning Materials.</a:t>
            </a:r>
          </a:p>
          <a:p>
            <a:pPr lvl="0"/>
            <a:endParaRPr lang="en-US" dirty="0" smtClean="0"/>
          </a:p>
          <a:p>
            <a:pPr lvl="0"/>
            <a:r>
              <a:rPr lang="en-US" dirty="0" smtClean="0"/>
              <a:t>Gender-responsive Language use in the Classroom </a:t>
            </a:r>
          </a:p>
          <a:p>
            <a:pPr lvl="0"/>
            <a:endParaRPr lang="en-US" dirty="0" smtClean="0"/>
          </a:p>
          <a:p>
            <a:pPr lvl="0"/>
            <a:r>
              <a:rPr lang="en-US" dirty="0" smtClean="0"/>
              <a:t>Gender-responsive Classroom Setup and Interaction.</a:t>
            </a:r>
          </a:p>
          <a:p>
            <a:pPr lvl="0"/>
            <a:endParaRPr lang="en-US" dirty="0" smtClean="0"/>
          </a:p>
          <a:p>
            <a:pPr lvl="0"/>
            <a:r>
              <a:rPr lang="en-US" dirty="0" smtClean="0"/>
              <a:t>Gender-responsive teaching and learning approaches, methodologies/strategies.</a:t>
            </a:r>
          </a:p>
          <a:p>
            <a:endParaRPr lang="en-US" dirty="0"/>
          </a:p>
        </p:txBody>
      </p:sp>
    </p:spTree>
    <p:extLst>
      <p:ext uri="{BB962C8B-B14F-4D97-AF65-F5344CB8AC3E}">
        <p14:creationId xmlns:p14="http://schemas.microsoft.com/office/powerpoint/2010/main" val="1719072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92512"/>
            <a:ext cx="8915400" cy="1015178"/>
          </a:xfrm>
        </p:spPr>
        <p:txBody>
          <a:bodyPr>
            <a:normAutofit fontScale="90000"/>
          </a:bodyPr>
          <a:lstStyle/>
          <a:p>
            <a:pPr algn="ctr"/>
            <a:r>
              <a:rPr lang="en-US" sz="4000" b="1" dirty="0" smtClean="0"/>
              <a:t/>
            </a:r>
            <a:br>
              <a:rPr lang="en-US" sz="4000" b="1" dirty="0" smtClean="0"/>
            </a:br>
            <a:r>
              <a:rPr lang="en-US" sz="4000" b="1" dirty="0"/>
              <a:t/>
            </a:r>
            <a:br>
              <a:rPr lang="en-US" sz="4000" b="1" dirty="0"/>
            </a:br>
            <a:r>
              <a:rPr lang="en-US" sz="4000" b="1" dirty="0" smtClean="0">
                <a:latin typeface="Finale Lyrics" panose="02000506070000020003" pitchFamily="2" charset="0"/>
              </a:rPr>
              <a:t>Features of GR teaching and learning approaches, methodologies and strategies</a:t>
            </a:r>
            <a:r>
              <a:rPr lang="en-US" dirty="0" smtClean="0"/>
              <a:t/>
            </a:r>
            <a:br>
              <a:rPr lang="en-US" dirty="0" smtClean="0"/>
            </a:b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92500" lnSpcReduction="10000"/>
          </a:bodyPr>
          <a:lstStyle/>
          <a:p>
            <a:pPr lvl="0"/>
            <a:r>
              <a:rPr lang="en-US" dirty="0" smtClean="0"/>
              <a:t>Entails learner centered pedagogy which ensures;</a:t>
            </a:r>
          </a:p>
          <a:p>
            <a:pPr marL="457200" lvl="0" indent="-457200">
              <a:buFont typeface="+mj-lt"/>
              <a:buAutoNum type="alphaLcPeriod"/>
            </a:pPr>
            <a:r>
              <a:rPr lang="en-US" dirty="0" smtClean="0"/>
              <a:t>  Both female and male students play an active role in the learning process. </a:t>
            </a:r>
          </a:p>
          <a:p>
            <a:pPr marL="457200" lvl="0" indent="-457200">
              <a:buFont typeface="+mj-lt"/>
              <a:buAutoNum type="alphaLcPeriod"/>
            </a:pPr>
            <a:r>
              <a:rPr lang="en-US" dirty="0" smtClean="0"/>
              <a:t>Female and male students use prior knowledge and new experiences to create knowledge.</a:t>
            </a:r>
          </a:p>
          <a:p>
            <a:pPr marL="457200" lvl="0" indent="-457200">
              <a:buFont typeface="+mj-lt"/>
              <a:buAutoNum type="alphaLcPeriod"/>
            </a:pPr>
            <a:r>
              <a:rPr lang="en-US" dirty="0" smtClean="0"/>
              <a:t>Teacher facilitates the process of learning. </a:t>
            </a:r>
          </a:p>
          <a:p>
            <a:pPr marL="457200" lvl="0" indent="-457200">
              <a:buFont typeface="+mj-lt"/>
              <a:buAutoNum type="alphaLcPeriod"/>
            </a:pPr>
            <a:r>
              <a:rPr lang="en-US" dirty="0" smtClean="0"/>
              <a:t>The teacher creates and structures the conditions of learning</a:t>
            </a:r>
          </a:p>
          <a:p>
            <a:pPr lvl="0"/>
            <a:r>
              <a:rPr lang="en-US" dirty="0" smtClean="0"/>
              <a:t>Acknowledges both learner –centered and teacher centered pedagogy. This to be effective, there is a need to consider;</a:t>
            </a:r>
          </a:p>
          <a:p>
            <a:endParaRPr lang="en-US" dirty="0"/>
          </a:p>
        </p:txBody>
      </p:sp>
    </p:spTree>
    <p:extLst>
      <p:ext uri="{BB962C8B-B14F-4D97-AF65-F5344CB8AC3E}">
        <p14:creationId xmlns:p14="http://schemas.microsoft.com/office/powerpoint/2010/main" val="28137446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72"/>
          </a:xfrm>
        </p:spPr>
        <p:txBody>
          <a:bodyPr/>
          <a:lstStyle/>
          <a:p>
            <a:r>
              <a:rPr lang="en-US" b="1" dirty="0" smtClean="0">
                <a:latin typeface="Finale Lyrics" panose="02000506070000020003" pitchFamily="2" charset="0"/>
              </a:rPr>
              <a:t>GR Approaches (cont’d...)</a:t>
            </a:r>
            <a:endParaRPr lang="en-US" b="1" dirty="0">
              <a:latin typeface="Finale Lyrics" panose="02000506070000020003" pitchFamily="2" charset="0"/>
            </a:endParaRPr>
          </a:p>
        </p:txBody>
      </p:sp>
      <p:sp>
        <p:nvSpPr>
          <p:cNvPr id="3" name="Content Placeholder 2"/>
          <p:cNvSpPr>
            <a:spLocks noGrp="1"/>
          </p:cNvSpPr>
          <p:nvPr>
            <p:ph idx="1"/>
          </p:nvPr>
        </p:nvSpPr>
        <p:spPr>
          <a:xfrm>
            <a:off x="381000" y="1295400"/>
            <a:ext cx="8382000" cy="5029200"/>
          </a:xfrm>
        </p:spPr>
        <p:txBody>
          <a:bodyPr>
            <a:normAutofit/>
          </a:bodyPr>
          <a:lstStyle/>
          <a:p>
            <a:pPr lvl="0"/>
            <a:r>
              <a:rPr lang="en-US" dirty="0" smtClean="0"/>
              <a:t>Acknowledges both learner –centered and teacher centered pedagogy. This to be effective, there is a need to consider;</a:t>
            </a:r>
          </a:p>
          <a:p>
            <a:pPr marL="457200" lvl="0" indent="-457200">
              <a:buFont typeface="+mj-lt"/>
              <a:buAutoNum type="alphaLcPeriod"/>
            </a:pPr>
            <a:r>
              <a:rPr lang="en-US" dirty="0" smtClean="0"/>
              <a:t>The local context. </a:t>
            </a:r>
          </a:p>
          <a:p>
            <a:pPr marL="457200" lvl="0" indent="-457200">
              <a:buFont typeface="+mj-lt"/>
              <a:buAutoNum type="alphaLcPeriod"/>
            </a:pPr>
            <a:r>
              <a:rPr lang="en-US" dirty="0" smtClean="0"/>
              <a:t>Number of students in class and their respective learning needs.</a:t>
            </a:r>
          </a:p>
          <a:p>
            <a:pPr marL="457200" lvl="0" indent="-457200">
              <a:buFont typeface="+mj-lt"/>
              <a:buAutoNum type="alphaLcPeriod"/>
            </a:pPr>
            <a:r>
              <a:rPr lang="en-US" dirty="0" smtClean="0"/>
              <a:t>Physical environment</a:t>
            </a:r>
          </a:p>
          <a:p>
            <a:pPr marL="457200" lvl="0" indent="-457200">
              <a:buFont typeface="+mj-lt"/>
              <a:buAutoNum type="alphaLcPeriod"/>
            </a:pPr>
            <a:r>
              <a:rPr lang="en-US" dirty="0" smtClean="0"/>
              <a:t>Availability of teaching and learning materials</a:t>
            </a:r>
          </a:p>
          <a:p>
            <a:r>
              <a:rPr lang="en-US" dirty="0" smtClean="0"/>
              <a:t>Aims at supporting equally the learning of girls, boys and learners with disabilities. </a:t>
            </a:r>
            <a:endParaRPr lang="en-US" dirty="0"/>
          </a:p>
        </p:txBody>
      </p:sp>
    </p:spTree>
    <p:extLst>
      <p:ext uri="{BB962C8B-B14F-4D97-AF65-F5344CB8AC3E}">
        <p14:creationId xmlns:p14="http://schemas.microsoft.com/office/powerpoint/2010/main" val="29991433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152400"/>
            <a:ext cx="89154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77739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rtl="0">
              <a:spcBef>
                <a:spcPct val="0"/>
              </a:spcBef>
            </a:pPr>
            <a:r>
              <a:rPr lang="en-US" sz="3200" b="1" dirty="0" smtClean="0">
                <a:latin typeface="Trebuchet MS" panose="020B0603020202020204" pitchFamily="34" charset="0"/>
              </a:rPr>
              <a:t>Free Writing</a:t>
            </a:r>
            <a:br>
              <a:rPr lang="en-US" sz="3200" b="1" dirty="0" smtClean="0">
                <a:latin typeface="Trebuchet MS" panose="020B0603020202020204" pitchFamily="34" charset="0"/>
              </a:rPr>
            </a:br>
            <a:endParaRPr lang="en-US" dirty="0"/>
          </a:p>
        </p:txBody>
      </p:sp>
      <p:sp>
        <p:nvSpPr>
          <p:cNvPr id="3" name="Content Placeholder 2"/>
          <p:cNvSpPr>
            <a:spLocks noGrp="1"/>
          </p:cNvSpPr>
          <p:nvPr>
            <p:ph idx="1"/>
          </p:nvPr>
        </p:nvSpPr>
        <p:spPr/>
        <p:txBody>
          <a:bodyPr/>
          <a:lstStyle/>
          <a:p>
            <a:pPr marL="0" indent="0">
              <a:buNone/>
            </a:pPr>
            <a:r>
              <a:rPr lang="en-US" dirty="0">
                <a:solidFill>
                  <a:srgbClr val="0067B0"/>
                </a:solidFill>
                <a:latin typeface="Trebuchet MS" panose="020B0603020202020204" pitchFamily="34" charset="0"/>
              </a:rPr>
              <a:t>Safe learning environment </a:t>
            </a:r>
            <a:r>
              <a:rPr lang="en-US" dirty="0" smtClean="0">
                <a:solidFill>
                  <a:srgbClr val="0067B0"/>
                </a:solidFill>
                <a:latin typeface="Trebuchet MS" panose="020B0603020202020204" pitchFamily="34" charset="0"/>
              </a:rPr>
              <a:t>&amp; </a:t>
            </a:r>
            <a:r>
              <a:rPr lang="en-US" dirty="0">
                <a:solidFill>
                  <a:srgbClr val="0067B0"/>
                </a:solidFill>
                <a:latin typeface="Trebuchet MS" panose="020B0603020202020204" pitchFamily="34" charset="0"/>
              </a:rPr>
              <a:t>inhibiting factors</a:t>
            </a:r>
          </a:p>
          <a:p>
            <a:pPr marL="0" indent="0">
              <a:buNone/>
            </a:pPr>
            <a:endParaRPr lang="en-US" dirty="0">
              <a:solidFill>
                <a:srgbClr val="0067B0"/>
              </a:solidFill>
              <a:latin typeface="Trebuchet MS" panose="020B0603020202020204" pitchFamily="34" charset="0"/>
            </a:endParaRPr>
          </a:p>
          <a:p>
            <a:pPr marL="0" indent="0">
              <a:buNone/>
            </a:pPr>
            <a:r>
              <a:rPr lang="en-US" dirty="0">
                <a:latin typeface="Trebuchet MS" panose="020B0603020202020204" pitchFamily="34" charset="0"/>
              </a:rPr>
              <a:t>What are the positive things that enhance </a:t>
            </a:r>
            <a:r>
              <a:rPr lang="en-US" dirty="0" smtClean="0">
                <a:latin typeface="Trebuchet MS" panose="020B0603020202020204" pitchFamily="34" charset="0"/>
              </a:rPr>
              <a:t>safe learning environment in your school ? </a:t>
            </a:r>
            <a:endParaRPr lang="en-US" dirty="0">
              <a:latin typeface="Trebuchet MS" panose="020B0603020202020204" pitchFamily="34" charset="0"/>
            </a:endParaRPr>
          </a:p>
          <a:p>
            <a:pPr marL="0" indent="0">
              <a:buNone/>
            </a:pPr>
            <a:endParaRPr lang="en-US" dirty="0">
              <a:latin typeface="Trebuchet MS" panose="020B0603020202020204" pitchFamily="34" charset="0"/>
            </a:endParaRPr>
          </a:p>
          <a:p>
            <a:pPr marL="0" indent="0">
              <a:buNone/>
            </a:pPr>
            <a:r>
              <a:rPr lang="en-US" dirty="0">
                <a:latin typeface="Trebuchet MS" panose="020B0603020202020204" pitchFamily="34" charset="0"/>
              </a:rPr>
              <a:t>What are the negative </a:t>
            </a:r>
            <a:r>
              <a:rPr lang="en-US" dirty="0" smtClean="0">
                <a:latin typeface="Trebuchet MS" panose="020B0603020202020204" pitchFamily="34" charset="0"/>
              </a:rPr>
              <a:t>things  that constrain </a:t>
            </a:r>
            <a:r>
              <a:rPr lang="en-US" dirty="0">
                <a:latin typeface="Trebuchet MS" panose="020B0603020202020204" pitchFamily="34" charset="0"/>
              </a:rPr>
              <a:t>efforts toward </a:t>
            </a:r>
            <a:r>
              <a:rPr lang="en-US" dirty="0" smtClean="0">
                <a:latin typeface="Trebuchet MS" panose="020B0603020202020204" pitchFamily="34" charset="0"/>
              </a:rPr>
              <a:t>creating a safe learning environment in your school</a:t>
            </a:r>
            <a:endParaRPr lang="en-US" dirty="0">
              <a:latin typeface="Trebuchet MS" panose="020B0603020202020204" pitchFamily="34" charset="0"/>
            </a:endParaRPr>
          </a:p>
        </p:txBody>
      </p:sp>
    </p:spTree>
    <p:extLst>
      <p:ext uri="{BB962C8B-B14F-4D97-AF65-F5344CB8AC3E}">
        <p14:creationId xmlns:p14="http://schemas.microsoft.com/office/powerpoint/2010/main" val="5914448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8542"/>
            <a:ext cx="7886700" cy="685800"/>
          </a:xfrm>
        </p:spPr>
        <p:txBody>
          <a:bodyPr>
            <a:normAutofit fontScale="90000"/>
          </a:bodyPr>
          <a:lstStyle/>
          <a:p>
            <a:pPr algn="ctr"/>
            <a:r>
              <a:rPr lang="en-US" dirty="0" smtClean="0"/>
              <a:t>Understanding leadership</a:t>
            </a:r>
            <a:br>
              <a:rPr lang="en-US" dirty="0" smtClean="0"/>
            </a:br>
            <a:endParaRPr lang="en-US" dirty="0"/>
          </a:p>
        </p:txBody>
      </p:sp>
      <p:sp>
        <p:nvSpPr>
          <p:cNvPr id="3" name="Content Placeholder 2"/>
          <p:cNvSpPr>
            <a:spLocks noGrp="1"/>
          </p:cNvSpPr>
          <p:nvPr>
            <p:ph idx="1"/>
          </p:nvPr>
        </p:nvSpPr>
        <p:spPr>
          <a:xfrm>
            <a:off x="381000" y="1066800"/>
            <a:ext cx="8382000" cy="5333999"/>
          </a:xfrm>
          <a:ln>
            <a:solidFill>
              <a:srgbClr val="FFFF00"/>
            </a:solidFill>
          </a:ln>
        </p:spPr>
        <p:txBody>
          <a:bodyPr>
            <a:noAutofit/>
          </a:bodyPr>
          <a:lstStyle/>
          <a:p>
            <a:r>
              <a:rPr lang="en-US" sz="2400" dirty="0" smtClean="0">
                <a:latin typeface="+mj-lt"/>
                <a:ea typeface="Calibri"/>
                <a:cs typeface="Times New Roman"/>
              </a:rPr>
              <a:t>Leadership </a:t>
            </a:r>
            <a:r>
              <a:rPr lang="en-US" sz="2400" dirty="0">
                <a:latin typeface="+mj-lt"/>
                <a:ea typeface="Calibri"/>
                <a:cs typeface="Times New Roman"/>
              </a:rPr>
              <a:t>is the process of influencing people so that they will strive willingly towards the achievement of group </a:t>
            </a:r>
            <a:r>
              <a:rPr lang="en-US" sz="2400" dirty="0" smtClean="0">
                <a:latin typeface="+mj-lt"/>
                <a:ea typeface="Calibri"/>
                <a:cs typeface="Times New Roman"/>
              </a:rPr>
              <a:t>goals - </a:t>
            </a:r>
            <a:r>
              <a:rPr lang="en-US" sz="2400" dirty="0" smtClean="0">
                <a:ea typeface="Calibri"/>
                <a:cs typeface="Times New Roman"/>
              </a:rPr>
              <a:t>Koontz </a:t>
            </a:r>
            <a:r>
              <a:rPr lang="en-US" sz="2400" dirty="0">
                <a:ea typeface="Calibri"/>
                <a:cs typeface="Times New Roman"/>
              </a:rPr>
              <a:t>and O’Donnell (2005) </a:t>
            </a:r>
            <a:endParaRPr lang="en-US" sz="2400" dirty="0" smtClean="0">
              <a:ea typeface="Calibri"/>
              <a:cs typeface="Times New Roman"/>
            </a:endParaRPr>
          </a:p>
          <a:p>
            <a:pPr marL="0" indent="0">
              <a:buNone/>
            </a:pPr>
            <a:endParaRPr lang="en-US" sz="2400" dirty="0"/>
          </a:p>
          <a:p>
            <a:pPr marL="0" indent="0">
              <a:buNone/>
            </a:pPr>
            <a:endParaRPr lang="en-US" sz="2400" b="1" i="1" dirty="0" smtClean="0">
              <a:solidFill>
                <a:srgbClr val="4E2800"/>
              </a:solidFill>
              <a:latin typeface="+mj-lt"/>
            </a:endParaRPr>
          </a:p>
          <a:p>
            <a:r>
              <a:rPr lang="en-US" sz="2400" b="1" dirty="0" smtClean="0">
                <a:solidFill>
                  <a:srgbClr val="4E2800"/>
                </a:solidFill>
                <a:latin typeface="+mj-lt"/>
              </a:rPr>
              <a:t>The more leaders focus their influence, their learning and their relationship to the teachers on the core business of teaching/learning, the greater their influence on students’ outcomes (Robinson - </a:t>
            </a:r>
            <a:r>
              <a:rPr lang="en-US" sz="2400" b="1" dirty="0" err="1" smtClean="0">
                <a:solidFill>
                  <a:srgbClr val="4E2800"/>
                </a:solidFill>
                <a:latin typeface="+mj-lt"/>
              </a:rPr>
              <a:t>Hohepa</a:t>
            </a:r>
            <a:r>
              <a:rPr lang="en-US" sz="2400" b="1" dirty="0" smtClean="0">
                <a:solidFill>
                  <a:srgbClr val="4E2800"/>
                </a:solidFill>
                <a:latin typeface="+mj-lt"/>
              </a:rPr>
              <a:t> &amp; </a:t>
            </a:r>
            <a:r>
              <a:rPr lang="en-US" sz="2400" b="1" dirty="0" err="1" smtClean="0">
                <a:solidFill>
                  <a:srgbClr val="4E2800"/>
                </a:solidFill>
                <a:latin typeface="+mj-lt"/>
              </a:rPr>
              <a:t>Lloud</a:t>
            </a:r>
            <a:r>
              <a:rPr lang="en-US" sz="2400" b="1" dirty="0" smtClean="0">
                <a:solidFill>
                  <a:srgbClr val="4E2800"/>
                </a:solidFill>
                <a:latin typeface="+mj-lt"/>
              </a:rPr>
              <a:t>(2009) </a:t>
            </a:r>
            <a:endParaRPr lang="en-US" sz="2400" b="1" dirty="0">
              <a:latin typeface="+mj-lt"/>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8871"/>
            <a:ext cx="9144000" cy="115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09254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752702-F766-4BB0-BF8E-AA4F117501B3}"/>
              </a:ext>
            </a:extLst>
          </p:cNvPr>
          <p:cNvSpPr>
            <a:spLocks noGrp="1"/>
          </p:cNvSpPr>
          <p:nvPr>
            <p:ph type="title"/>
          </p:nvPr>
        </p:nvSpPr>
        <p:spPr/>
        <p:txBody>
          <a:bodyPr>
            <a:normAutofit/>
          </a:bodyPr>
          <a:lstStyle/>
          <a:p>
            <a:r>
              <a:rPr lang="x-none" sz="3200" b="1" dirty="0">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10 Traits of Successful School Leaders</a:t>
            </a:r>
            <a:r>
              <a:rPr lang="en-US" sz="3200" b="1" dirty="0">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a:t>
            </a:r>
            <a:r>
              <a:rPr lang="x-none" sz="3200" b="1" dirty="0">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
            </a:r>
            <a:br>
              <a:rPr lang="x-none" sz="3200" b="1" dirty="0">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br>
            <a:endParaRPr lang="en-US" sz="3200"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51A0842A-7316-4CD0-9AFF-6708470C54CC}"/>
              </a:ext>
            </a:extLst>
          </p:cNvPr>
          <p:cNvSpPr>
            <a:spLocks noGrp="1"/>
          </p:cNvSpPr>
          <p:nvPr>
            <p:ph idx="1"/>
          </p:nvPr>
        </p:nvSpPr>
        <p:spPr>
          <a:xfrm>
            <a:off x="628650" y="1253330"/>
            <a:ext cx="7886700" cy="5071269"/>
          </a:xfrm>
        </p:spPr>
        <p:txBody>
          <a:bodyPr>
            <a:normAutofit fontScale="32500" lnSpcReduction="20000"/>
          </a:bodyPr>
          <a:lstStyle/>
          <a:p>
            <a:pPr marL="0" indent="0" fontAlgn="base">
              <a:lnSpc>
                <a:spcPct val="115000"/>
              </a:lnSpc>
              <a:buNone/>
            </a:pPr>
            <a:r>
              <a:rPr lang="en-US" sz="1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Understand the Importance of Building Community</a:t>
            </a:r>
            <a:endParaRPr lang="x-none" sz="112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fontAlgn="base">
              <a:lnSpc>
                <a:spcPct val="115000"/>
              </a:lnSpc>
            </a:pPr>
            <a:r>
              <a:rPr lang="en-US" sz="1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x-none" sz="1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uild and sustain reciprocal family and community partnerships</a:t>
            </a:r>
            <a:r>
              <a:rPr lang="en-US" sz="1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x-none" sz="1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fontAlgn="base">
              <a:lnSpc>
                <a:spcPct val="115000"/>
              </a:lnSpc>
            </a:pPr>
            <a:r>
              <a:rPr lang="en-US" sz="1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Teachers are motivated and willing to try new strategies because they trust leaders to support them.</a:t>
            </a:r>
            <a:endParaRPr lang="x-none" sz="1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1028" name="Picture 4" descr="The importance of building a community - The BLOCKCHERS community |  BLOCKCHERS">
            <a:extLst>
              <a:ext uri="{FF2B5EF4-FFF2-40B4-BE49-F238E27FC236}">
                <a16:creationId xmlns:a16="http://schemas.microsoft.com/office/drawing/2014/main" xmlns="" id="{437F08BF-1411-4722-AD93-765265A80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803" y="947382"/>
            <a:ext cx="2019197" cy="16315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3919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B0561E-B6F9-4C7C-956C-A46AF6A7992C}"/>
              </a:ext>
            </a:extLst>
          </p:cNvPr>
          <p:cNvSpPr>
            <a:spLocks noGrp="1"/>
          </p:cNvSpPr>
          <p:nvPr>
            <p:ph type="title"/>
          </p:nvPr>
        </p:nvSpPr>
        <p:spPr/>
        <p:txBody>
          <a:bodyPr/>
          <a:lstStyle/>
          <a:p>
            <a:pPr algn="ctr"/>
            <a:r>
              <a:rPr lang="en-US" dirty="0"/>
              <a:t/>
            </a:r>
            <a:br>
              <a:rPr lang="en-US" dirty="0"/>
            </a:br>
            <a:r>
              <a:rPr lang="en-US" sz="3200" b="1" dirty="0">
                <a:solidFill>
                  <a:schemeClr val="accent1"/>
                </a:solidFill>
                <a:latin typeface="Times New Roman" panose="02020603050405020304" pitchFamily="18" charset="0"/>
                <a:cs typeface="Times New Roman" panose="02020603050405020304" pitchFamily="18" charset="0"/>
              </a:rPr>
              <a:t>Traits </a:t>
            </a:r>
            <a:r>
              <a:rPr lang="en-US" sz="3200" b="1" dirty="0" err="1">
                <a:solidFill>
                  <a:schemeClr val="accent1"/>
                </a:solidFill>
                <a:latin typeface="Times New Roman" panose="02020603050405020304" pitchFamily="18" charset="0"/>
                <a:cs typeface="Times New Roman" panose="02020603050405020304" pitchFamily="18" charset="0"/>
              </a:rPr>
              <a:t>Cont</a:t>
            </a:r>
            <a:r>
              <a:rPr lang="en-US" sz="3200" b="1" dirty="0">
                <a:solidFill>
                  <a:schemeClr val="accent1"/>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xmlns="" id="{E8F13403-E341-4D84-B7D0-84FF46945C9A}"/>
              </a:ext>
            </a:extLst>
          </p:cNvPr>
          <p:cNvSpPr>
            <a:spLocks noGrp="1"/>
          </p:cNvSpPr>
          <p:nvPr>
            <p:ph idx="1"/>
          </p:nvPr>
        </p:nvSpPr>
        <p:spPr/>
        <p:txBody>
          <a:bodyPr>
            <a:normAutofit fontScale="47500" lnSpcReduction="20000"/>
          </a:bodyPr>
          <a:lstStyle/>
          <a:p>
            <a:pPr marL="342900" lvl="0" indent="-342900" fontAlgn="base">
              <a:lnSpc>
                <a:spcPct val="115000"/>
              </a:lnSpc>
              <a:spcAft>
                <a:spcPts val="800"/>
              </a:spcAft>
              <a:buSzPts val="1000"/>
              <a:buFont typeface="Symbol" panose="05050102010706020507" pitchFamily="18" charset="2"/>
              <a:buChar char=""/>
              <a:tabLst>
                <a:tab pos="457200" algn="l"/>
              </a:tabLst>
            </a:pPr>
            <a:r>
              <a:rPr lang="en-US" sz="7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Students are motivated and connected to the school because they trust their teachers.</a:t>
            </a:r>
            <a:endParaRPr lang="x-none" sz="7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7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Families are supportive because </a:t>
            </a:r>
            <a:r>
              <a:rPr lang="x-none" sz="7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school leaders </a:t>
            </a:r>
            <a:r>
              <a:rPr lang="en-US" sz="7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 teachers have built trusting relationships with them.”</a:t>
            </a:r>
            <a:endParaRPr lang="x-none" sz="7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3294973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E6F6AA-2903-4AD5-99C9-EC301258A6B9}"/>
              </a:ext>
            </a:extLst>
          </p:cNvPr>
          <p:cNvSpPr>
            <a:spLocks noGrp="1"/>
          </p:cNvSpPr>
          <p:nvPr>
            <p:ph type="title"/>
          </p:nvPr>
        </p:nvSpPr>
        <p:spPr/>
        <p:txBody>
          <a:bodyPr>
            <a:normAutofit/>
          </a:bodyPr>
          <a:lstStyle/>
          <a:p>
            <a:pPr algn="ctr"/>
            <a:r>
              <a:rPr lang="en-US" sz="3200" b="1" dirty="0">
                <a:solidFill>
                  <a:schemeClr val="accent1"/>
                </a:solidFill>
                <a:latin typeface="Times New Roman" panose="02020603050405020304" pitchFamily="18" charset="0"/>
                <a:cs typeface="Times New Roman" panose="02020603050405020304" pitchFamily="18" charset="0"/>
              </a:rPr>
              <a:t>Traits </a:t>
            </a:r>
            <a:r>
              <a:rPr lang="en-US" sz="3200" b="1" dirty="0" err="1">
                <a:solidFill>
                  <a:schemeClr val="accent1"/>
                </a:solidFill>
                <a:latin typeface="Times New Roman" panose="02020603050405020304" pitchFamily="18" charset="0"/>
                <a:cs typeface="Times New Roman" panose="02020603050405020304" pitchFamily="18" charset="0"/>
              </a:rPr>
              <a:t>Cont</a:t>
            </a:r>
            <a:r>
              <a:rPr lang="en-US" sz="3200" b="1" dirty="0">
                <a:solidFill>
                  <a:schemeClr val="accent1"/>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xmlns="" id="{CF0C77E5-FA0F-4682-8415-79FEF320F4A3}"/>
              </a:ext>
            </a:extLst>
          </p:cNvPr>
          <p:cNvSpPr>
            <a:spLocks noGrp="1"/>
          </p:cNvSpPr>
          <p:nvPr>
            <p:ph idx="1"/>
          </p:nvPr>
        </p:nvSpPr>
        <p:spPr/>
        <p:txBody>
          <a:bodyPr>
            <a:normAutofit/>
          </a:bodyPr>
          <a:lstStyle/>
          <a:p>
            <a:pPr marL="0" indent="0" fontAlgn="base">
              <a:lnSpc>
                <a:spcPct val="115000"/>
              </a:lnSpc>
              <a:spcBef>
                <a:spcPts val="200"/>
              </a:spcBef>
              <a:buNone/>
            </a:pPr>
            <a:r>
              <a:rPr lang="en-US" sz="3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Empower Teachers and Cultivate</a:t>
            </a:r>
          </a:p>
          <a:p>
            <a:pPr marL="0" indent="0" fontAlgn="base">
              <a:lnSpc>
                <a:spcPct val="115000"/>
              </a:lnSpc>
              <a:spcBef>
                <a:spcPts val="200"/>
              </a:spcBef>
              <a:buNone/>
            </a:pPr>
            <a:r>
              <a:rPr lang="en-US" sz="3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Leadership Skills</a:t>
            </a:r>
            <a:endParaRPr lang="x-none" sz="30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fontAlgn="base">
              <a:lnSpc>
                <a:spcPct val="115000"/>
              </a:lnSpc>
            </a:pPr>
            <a:r>
              <a:rPr lang="x-none" sz="3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Great school leaders are not running a one-man show; they cannot do it alone. </a:t>
            </a:r>
            <a:endParaRPr lang="en-US" sz="3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fontAlgn="base">
              <a:lnSpc>
                <a:spcPct val="115000"/>
              </a:lnSpc>
            </a:pPr>
            <a:r>
              <a:rPr lang="x-none" sz="3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They fully support teachers and staff by encouraging them to continually learn, develop and, </a:t>
            </a:r>
            <a:r>
              <a:rPr lang="en-US" sz="3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 </a:t>
            </a:r>
            <a:r>
              <a:rPr lang="x-none" sz="3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become leaders themselves.</a:t>
            </a:r>
            <a:endParaRPr lang="x-none" sz="3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pic>
        <p:nvPicPr>
          <p:cNvPr id="3074" name="Picture 2" descr="Empowering teachers will change the world, not empowering students - Aakash  Institute Blog">
            <a:extLst>
              <a:ext uri="{FF2B5EF4-FFF2-40B4-BE49-F238E27FC236}">
                <a16:creationId xmlns:a16="http://schemas.microsoft.com/office/drawing/2014/main" xmlns="" id="{1C2E0794-3EAC-4B74-845C-E5526BE512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47"/>
          <a:stretch/>
        </p:blipFill>
        <p:spPr bwMode="auto">
          <a:xfrm>
            <a:off x="6858001" y="1027909"/>
            <a:ext cx="2133600" cy="20981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3082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0063C-A44C-479C-ACC6-43E9AE8D5599}"/>
              </a:ext>
            </a:extLst>
          </p:cNvPr>
          <p:cNvSpPr>
            <a:spLocks noGrp="1"/>
          </p:cNvSpPr>
          <p:nvPr>
            <p:ph type="title"/>
          </p:nvPr>
        </p:nvSpPr>
        <p:spPr>
          <a:xfrm>
            <a:off x="628650" y="381000"/>
            <a:ext cx="7886700" cy="1325563"/>
          </a:xfrm>
        </p:spPr>
        <p:txBody>
          <a:bodyPr>
            <a:normAutofit/>
          </a:bodyPr>
          <a:lstStyle/>
          <a:p>
            <a:pPr algn="ctr"/>
            <a:r>
              <a:rPr lang="en-US" sz="3200" b="1" dirty="0">
                <a:solidFill>
                  <a:schemeClr val="accent1"/>
                </a:solidFill>
                <a:latin typeface="Times New Roman" panose="02020603050405020304" pitchFamily="18" charset="0"/>
                <a:cs typeface="Times New Roman" panose="02020603050405020304" pitchFamily="18" charset="0"/>
              </a:rPr>
              <a:t>Traits </a:t>
            </a:r>
            <a:r>
              <a:rPr lang="en-US" sz="3200" b="1" dirty="0" err="1">
                <a:solidFill>
                  <a:schemeClr val="accent1"/>
                </a:solidFill>
                <a:latin typeface="Times New Roman" panose="02020603050405020304" pitchFamily="18" charset="0"/>
                <a:cs typeface="Times New Roman" panose="02020603050405020304" pitchFamily="18" charset="0"/>
              </a:rPr>
              <a:t>Cont</a:t>
            </a:r>
            <a:r>
              <a:rPr lang="en-US" sz="3200" b="1" dirty="0">
                <a:solidFill>
                  <a:schemeClr val="accent1"/>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xmlns="" id="{C5FBDE4E-A297-4F5C-AB8A-1999AEE90DD5}"/>
              </a:ext>
            </a:extLst>
          </p:cNvPr>
          <p:cNvSpPr>
            <a:spLocks noGrp="1"/>
          </p:cNvSpPr>
          <p:nvPr>
            <p:ph idx="1"/>
          </p:nvPr>
        </p:nvSpPr>
        <p:spPr/>
        <p:txBody>
          <a:bodyPr>
            <a:normAutofit/>
          </a:bodyPr>
          <a:lstStyle/>
          <a:p>
            <a:pPr marL="0" indent="0" algn="just" fontAlgn="base">
              <a:lnSpc>
                <a:spcPct val="115000"/>
              </a:lnSpc>
              <a:spcBef>
                <a:spcPts val="200"/>
              </a:spcBef>
              <a:buNone/>
            </a:pPr>
            <a:r>
              <a:rPr lang="en-US" sz="3000" b="1" dirty="0">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Utilize Data and Resources</a:t>
            </a:r>
            <a:endParaRPr lang="x-none"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lnSpc>
                <a:spcPct val="115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L</a:t>
            </a:r>
            <a:r>
              <a:rPr lang="x-none" dirty="0">
                <a:effectLst/>
                <a:latin typeface="Times New Roman" panose="02020603050405020304" pitchFamily="18" charset="0"/>
                <a:ea typeface="Times New Roman" panose="02020603050405020304" pitchFamily="18" charset="0"/>
                <a:cs typeface="Times New Roman" panose="02020603050405020304" pitchFamily="18" charset="0"/>
              </a:rPr>
              <a:t>eaders use data,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x-none" dirty="0">
                <a:effectLst/>
                <a:latin typeface="Times New Roman" panose="02020603050405020304" pitchFamily="18" charset="0"/>
                <a:ea typeface="Times New Roman" panose="02020603050405020304" pitchFamily="18" charset="0"/>
                <a:cs typeface="Times New Roman" panose="02020603050405020304" pitchFamily="18" charset="0"/>
              </a:rPr>
              <a:t>to drive continuous improvement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x-non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lnSpc>
                <a:spcPct val="115000"/>
              </a:lnSpc>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This is for </a:t>
            </a:r>
            <a:r>
              <a:rPr lang="x-none" dirty="0">
                <a:effectLst/>
                <a:latin typeface="Times New Roman" panose="02020603050405020304" pitchFamily="18" charset="0"/>
                <a:ea typeface="Times New Roman" panose="02020603050405020304" pitchFamily="18" charset="0"/>
                <a:cs typeface="Times New Roman" panose="02020603050405020304" pitchFamily="18" charset="0"/>
              </a:rPr>
              <a:t>promoting equitable and culturally responsive opportunities for all students. </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lnSpc>
                <a:spcPct val="115000"/>
              </a:lnSpc>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x-none" dirty="0">
                <a:effectLst/>
                <a:latin typeface="Times New Roman" panose="02020603050405020304" pitchFamily="18" charset="0"/>
                <a:ea typeface="Times New Roman" panose="02020603050405020304" pitchFamily="18" charset="0"/>
                <a:cs typeface="Times New Roman" panose="02020603050405020304" pitchFamily="18" charset="0"/>
              </a:rPr>
              <a:t>eaders are able to leverage data to make strategic decisions to benefit their students.</a:t>
            </a:r>
          </a:p>
          <a:p>
            <a:endParaRPr lang="en-US" dirty="0"/>
          </a:p>
        </p:txBody>
      </p:sp>
      <p:pic>
        <p:nvPicPr>
          <p:cNvPr id="2052" name="Picture 4" descr="What Is Data Mining and How Can it Help Your Business?">
            <a:extLst>
              <a:ext uri="{FF2B5EF4-FFF2-40B4-BE49-F238E27FC236}">
                <a16:creationId xmlns:a16="http://schemas.microsoft.com/office/drawing/2014/main" xmlns="" id="{969D9EDC-4328-4978-B266-7FED103EBC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4" t="11737" r="10425" b="28265"/>
          <a:stretch/>
        </p:blipFill>
        <p:spPr bwMode="auto">
          <a:xfrm>
            <a:off x="5692919" y="914400"/>
            <a:ext cx="2765282" cy="1676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7331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D1D631-3CD0-41BA-9497-9E4DC424EB08}"/>
              </a:ext>
            </a:extLst>
          </p:cNvPr>
          <p:cNvSpPr>
            <a:spLocks noGrp="1"/>
          </p:cNvSpPr>
          <p:nvPr>
            <p:ph type="title"/>
          </p:nvPr>
        </p:nvSpPr>
        <p:spPr/>
        <p:txBody>
          <a:bodyPr>
            <a:normAutofit/>
          </a:bodyPr>
          <a:lstStyle/>
          <a:p>
            <a:pPr algn="ctr"/>
            <a:r>
              <a:rPr lang="en-US" sz="2800" b="1" dirty="0">
                <a:solidFill>
                  <a:schemeClr val="accent1"/>
                </a:solidFill>
                <a:latin typeface="Times New Roman" panose="02020603050405020304" pitchFamily="18" charset="0"/>
                <a:cs typeface="Times New Roman" panose="02020603050405020304" pitchFamily="18" charset="0"/>
              </a:rPr>
              <a:t>Traits </a:t>
            </a:r>
            <a:r>
              <a:rPr lang="en-US" sz="2800" b="1" dirty="0" err="1">
                <a:solidFill>
                  <a:schemeClr val="accent1"/>
                </a:solidFill>
                <a:latin typeface="Times New Roman" panose="02020603050405020304" pitchFamily="18" charset="0"/>
                <a:cs typeface="Times New Roman" panose="02020603050405020304" pitchFamily="18" charset="0"/>
              </a:rPr>
              <a:t>Cont</a:t>
            </a:r>
            <a:r>
              <a:rPr lang="en-US" sz="2800" b="1" dirty="0">
                <a:solidFill>
                  <a:schemeClr val="accent1"/>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xmlns="" id="{A2CF11E6-6DE3-4321-86C5-D5F34A946E94}"/>
              </a:ext>
            </a:extLst>
          </p:cNvPr>
          <p:cNvSpPr>
            <a:spLocks noGrp="1"/>
          </p:cNvSpPr>
          <p:nvPr>
            <p:ph idx="1"/>
          </p:nvPr>
        </p:nvSpPr>
        <p:spPr>
          <a:xfrm>
            <a:off x="628649" y="1825624"/>
            <a:ext cx="7886700" cy="4351338"/>
          </a:xfrm>
        </p:spPr>
        <p:txBody>
          <a:bodyPr/>
          <a:lstStyle/>
          <a:p>
            <a:pPr marL="0" indent="0" algn="just" fontAlgn="base">
              <a:lnSpc>
                <a:spcPct val="115000"/>
              </a:lnSpc>
              <a:spcBef>
                <a:spcPts val="200"/>
              </a:spcBef>
              <a:buNone/>
            </a:pPr>
            <a:r>
              <a:rPr lang="en-US"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 Have a Vision and a Plan</a:t>
            </a:r>
            <a:endParaRPr lang="x-none"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ea typeface="Calibri" panose="020F0502020204030204" pitchFamily="34" charset="0"/>
                <a:cs typeface="Times New Roman" panose="02020603050405020304" pitchFamily="18" charset="0"/>
              </a:rPr>
              <a:t>L</a:t>
            </a:r>
            <a:r>
              <a:rPr lang="en-US" dirty="0">
                <a:effectLst/>
                <a:latin typeface="Times New Roman" panose="02020603050405020304" pitchFamily="18" charset="0"/>
                <a:ea typeface="Calibri" panose="020F0502020204030204" pitchFamily="34" charset="0"/>
                <a:cs typeface="Times New Roman" panose="02020603050405020304" pitchFamily="18" charset="0"/>
              </a:rPr>
              <a:t>eaders visionaries. </a:t>
            </a:r>
          </a:p>
          <a:p>
            <a:pPr algn="just"/>
            <a:r>
              <a:rPr lang="en-US" dirty="0">
                <a:effectLst/>
                <a:latin typeface="Times New Roman" panose="02020603050405020304" pitchFamily="18" charset="0"/>
                <a:ea typeface="Calibri" panose="020F0502020204030204" pitchFamily="34" charset="0"/>
                <a:cs typeface="Times New Roman" panose="02020603050405020304" pitchFamily="18" charset="0"/>
              </a:rPr>
              <a:t>They unite a team around and a plan to help them get there. </a:t>
            </a:r>
          </a:p>
          <a:p>
            <a:pPr algn="just"/>
            <a:r>
              <a:rPr lang="en-US" dirty="0">
                <a:latin typeface="Times New Roman" panose="02020603050405020304" pitchFamily="18" charset="0"/>
                <a:ea typeface="Calibri" panose="020F0502020204030204" pitchFamily="34" charset="0"/>
                <a:cs typeface="Times New Roman" panose="02020603050405020304" pitchFamily="18" charset="0"/>
              </a:rPr>
              <a:t>T</a:t>
            </a:r>
            <a:r>
              <a:rPr lang="en-US" dirty="0">
                <a:effectLst/>
                <a:latin typeface="Times New Roman" panose="02020603050405020304" pitchFamily="18" charset="0"/>
                <a:ea typeface="Calibri" panose="020F0502020204030204" pitchFamily="34" charset="0"/>
                <a:cs typeface="Times New Roman" panose="02020603050405020304" pitchFamily="18" charset="0"/>
              </a:rPr>
              <a:t>hey articulate their school vision and goals. </a:t>
            </a:r>
          </a:p>
          <a:p>
            <a:pPr algn="just"/>
            <a:r>
              <a:rPr lang="en-US" dirty="0">
                <a:effectLst/>
                <a:latin typeface="Times New Roman" panose="02020603050405020304" pitchFamily="18" charset="0"/>
                <a:ea typeface="Calibri" panose="020F0502020204030204" pitchFamily="34" charset="0"/>
                <a:cs typeface="Times New Roman" panose="02020603050405020304" pitchFamily="18" charset="0"/>
              </a:rPr>
              <a:t>This provides momentum and direction for each and every team member. </a:t>
            </a:r>
            <a:endParaRPr lang="x-none"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5122" name="Picture 2" descr="Chapter 8. Developing a Strategic Plan | Section 1. An Overview of  Strategic Planning or &quot;VMOSA&quot; (Vision, Mission, Objectives, Strategies, and  Action Plans) | Main Section | Community Tool Box">
            <a:extLst>
              <a:ext uri="{FF2B5EF4-FFF2-40B4-BE49-F238E27FC236}">
                <a16:creationId xmlns:a16="http://schemas.microsoft.com/office/drawing/2014/main" xmlns="" id="{C9AD46D2-EA49-4039-8838-A97A7E7D7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24" y="914400"/>
            <a:ext cx="2143125" cy="21431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8641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8AAB7A-ABCA-4724-A545-D94D0CA64C38}"/>
              </a:ext>
            </a:extLst>
          </p:cNvPr>
          <p:cNvSpPr>
            <a:spLocks noGrp="1"/>
          </p:cNvSpPr>
          <p:nvPr>
            <p:ph type="title"/>
          </p:nvPr>
        </p:nvSpPr>
        <p:spPr/>
        <p:txBody>
          <a:bodyPr>
            <a:normAutofit/>
          </a:bodyPr>
          <a:lstStyle/>
          <a:p>
            <a:pPr algn="ctr"/>
            <a:r>
              <a:rPr lang="en-US" sz="3200" b="1" dirty="0">
                <a:solidFill>
                  <a:schemeClr val="accent1"/>
                </a:solidFill>
                <a:latin typeface="Times New Roman" panose="02020603050405020304" pitchFamily="18" charset="0"/>
                <a:cs typeface="Times New Roman" panose="02020603050405020304" pitchFamily="18" charset="0"/>
              </a:rPr>
              <a:t>Traits </a:t>
            </a:r>
            <a:r>
              <a:rPr lang="en-US" sz="3200" b="1" dirty="0" err="1">
                <a:solidFill>
                  <a:schemeClr val="accent1"/>
                </a:solidFill>
                <a:latin typeface="Times New Roman" panose="02020603050405020304" pitchFamily="18" charset="0"/>
                <a:cs typeface="Times New Roman" panose="02020603050405020304" pitchFamily="18" charset="0"/>
              </a:rPr>
              <a:t>Cont</a:t>
            </a:r>
            <a:r>
              <a:rPr lang="en-US" sz="3200" b="1" dirty="0">
                <a:solidFill>
                  <a:schemeClr val="accent1"/>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xmlns="" id="{A7B3BAF8-7B27-4E77-8FB4-3BC069A28526}"/>
              </a:ext>
            </a:extLst>
          </p:cNvPr>
          <p:cNvSpPr>
            <a:spLocks noGrp="1"/>
          </p:cNvSpPr>
          <p:nvPr>
            <p:ph idx="1"/>
          </p:nvPr>
        </p:nvSpPr>
        <p:spPr/>
        <p:txBody>
          <a:bodyPr/>
          <a:lstStyle/>
          <a:p>
            <a:pPr marL="0" indent="0" algn="just" fontAlgn="base">
              <a:lnSpc>
                <a:spcPct val="115000"/>
              </a:lnSpc>
              <a:spcBef>
                <a:spcPts val="200"/>
              </a:spcBef>
              <a:buNone/>
            </a:pP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5. Create Collaborative, Inclusive Learning</a:t>
            </a:r>
          </a:p>
          <a:p>
            <a:pPr marL="0" indent="0" algn="just" fontAlgn="base">
              <a:lnSpc>
                <a:spcPct val="115000"/>
              </a:lnSpc>
              <a:spcBef>
                <a:spcPts val="200"/>
              </a:spcBef>
              <a:buNone/>
            </a:pPr>
            <a:r>
              <a:rPr lang="en-US"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 Environments</a:t>
            </a:r>
            <a:endParaRPr lang="x-none" sz="2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dirty="0">
                <a:latin typeface="Times New Roman" panose="02020603050405020304" pitchFamily="18" charset="0"/>
                <a:ea typeface="Calibri" panose="020F0502020204030204" pitchFamily="34" charset="0"/>
                <a:cs typeface="Times New Roman" panose="02020603050405020304" pitchFamily="18" charset="0"/>
              </a:rPr>
              <a:t>Inclusive learning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provides students with access to flexible learning choices and effective paths for achieving educational goals in spaces where they experience a sense of belonging. </a:t>
            </a:r>
          </a:p>
          <a:p>
            <a:r>
              <a:rPr lang="en-US" dirty="0">
                <a:latin typeface="Times New Roman" panose="02020603050405020304" pitchFamily="18" charset="0"/>
                <a:ea typeface="Calibri" panose="020F0502020204030204" pitchFamily="34" charset="0"/>
                <a:cs typeface="Times New Roman" panose="02020603050405020304" pitchFamily="18" charset="0"/>
              </a:rPr>
              <a:t>E</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ducators prioritize inclusivity, create safe learning environments that nurture every student. </a:t>
            </a:r>
            <a:endParaRPr lang="x-none" sz="2800" dirty="0">
              <a:latin typeface="Times New Roman" panose="02020603050405020304" pitchFamily="18" charset="0"/>
              <a:cs typeface="Times New Roman" panose="02020603050405020304" pitchFamily="18" charset="0"/>
            </a:endParaRPr>
          </a:p>
          <a:p>
            <a:endParaRPr lang="en-US" dirty="0"/>
          </a:p>
        </p:txBody>
      </p:sp>
      <p:pic>
        <p:nvPicPr>
          <p:cNvPr id="6146" name="Picture 2" descr="Collaborative problem-solving">
            <a:extLst>
              <a:ext uri="{FF2B5EF4-FFF2-40B4-BE49-F238E27FC236}">
                <a16:creationId xmlns:a16="http://schemas.microsoft.com/office/drawing/2014/main" xmlns="" id="{34B20055-07F7-4178-87F6-91C175E5D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67216"/>
            <a:ext cx="2781300" cy="16478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5788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D52FEF-E2A3-427E-AB5A-4C5BCBB581D0}"/>
              </a:ext>
            </a:extLst>
          </p:cNvPr>
          <p:cNvSpPr>
            <a:spLocks noGrp="1"/>
          </p:cNvSpPr>
          <p:nvPr>
            <p:ph type="title"/>
          </p:nvPr>
        </p:nvSpPr>
        <p:spPr/>
        <p:txBody>
          <a:bodyPr>
            <a:normAutofit/>
          </a:bodyPr>
          <a:lstStyle/>
          <a:p>
            <a:pPr algn="ctr"/>
            <a:r>
              <a:rPr lang="en-US" sz="2800" b="1" dirty="0">
                <a:solidFill>
                  <a:schemeClr val="accent1"/>
                </a:solidFill>
                <a:latin typeface="Times New Roman" panose="02020603050405020304" pitchFamily="18" charset="0"/>
                <a:cs typeface="Times New Roman" panose="02020603050405020304" pitchFamily="18" charset="0"/>
              </a:rPr>
              <a:t>Traits </a:t>
            </a:r>
            <a:r>
              <a:rPr lang="en-US" sz="2800" b="1" dirty="0" err="1">
                <a:solidFill>
                  <a:schemeClr val="accent1"/>
                </a:solidFill>
                <a:latin typeface="Times New Roman" panose="02020603050405020304" pitchFamily="18" charset="0"/>
                <a:cs typeface="Times New Roman" panose="02020603050405020304" pitchFamily="18" charset="0"/>
              </a:rPr>
              <a:t>Cont</a:t>
            </a:r>
            <a:r>
              <a:rPr lang="en-US" sz="2800" b="1" dirty="0">
                <a:solidFill>
                  <a:schemeClr val="accent1"/>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xmlns="" id="{00680BA4-4999-42B5-A725-6C5697BF9EE8}"/>
              </a:ext>
            </a:extLst>
          </p:cNvPr>
          <p:cNvSpPr>
            <a:spLocks noGrp="1"/>
          </p:cNvSpPr>
          <p:nvPr>
            <p:ph idx="1"/>
          </p:nvPr>
        </p:nvSpPr>
        <p:spPr/>
        <p:txBody>
          <a:bodyPr>
            <a:normAutofit/>
          </a:bodyPr>
          <a:lstStyle/>
          <a:p>
            <a:pPr marL="0" indent="0" algn="just" fontAlgn="base">
              <a:lnSpc>
                <a:spcPct val="115000"/>
              </a:lnSpc>
              <a:spcBef>
                <a:spcPts val="200"/>
              </a:spcBef>
              <a:buNone/>
            </a:pPr>
            <a:r>
              <a:rPr lang="en-US" sz="2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 Are Passionate About Their Work</a:t>
            </a:r>
            <a:endParaRPr lang="x-none" sz="2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lnSpc>
                <a:spcPct val="115000"/>
              </a:lnSpc>
            </a:pPr>
            <a:r>
              <a:rPr lang="x-none"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Passion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ate</a:t>
            </a:r>
            <a:r>
              <a:rPr lang="x-none"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gives </a:t>
            </a:r>
            <a:r>
              <a:rPr lang="x-none"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success and happ</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iness </a:t>
            </a:r>
            <a:r>
              <a:rPr lang="x-none"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 </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ones</a:t>
            </a:r>
            <a:r>
              <a:rPr lang="x-none"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job.</a:t>
            </a:r>
            <a:endPar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lnSpc>
                <a:spcPct val="115000"/>
              </a:lnSpc>
            </a:pPr>
            <a:r>
              <a:rPr lang="x-none"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Passionate people have contagious energy that can greatly affect teacher satisfaction and drive as well as student performance</a:t>
            </a:r>
            <a:endParaRPr lang="x-none"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pic>
        <p:nvPicPr>
          <p:cNvPr id="7170" name="Picture 2" descr="Why companies should value passionate leaders - RSM Discovery">
            <a:extLst>
              <a:ext uri="{FF2B5EF4-FFF2-40B4-BE49-F238E27FC236}">
                <a16:creationId xmlns:a16="http://schemas.microsoft.com/office/drawing/2014/main" xmlns="" id="{B101A032-2B65-484B-AF83-3F648C2D2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3279" y="365128"/>
            <a:ext cx="2162175" cy="21145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5966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3A1A4C-16F1-47C1-A25E-66CE2A6EC9A9}"/>
              </a:ext>
            </a:extLst>
          </p:cNvPr>
          <p:cNvSpPr>
            <a:spLocks noGrp="1"/>
          </p:cNvSpPr>
          <p:nvPr>
            <p:ph type="title"/>
          </p:nvPr>
        </p:nvSpPr>
        <p:spPr/>
        <p:txBody>
          <a:bodyPr>
            <a:normAutofit/>
          </a:bodyPr>
          <a:lstStyle/>
          <a:p>
            <a:pPr algn="ctr"/>
            <a:r>
              <a:rPr lang="en-US" sz="3200" b="1" dirty="0">
                <a:solidFill>
                  <a:schemeClr val="accent1"/>
                </a:solidFill>
                <a:latin typeface="Times New Roman" panose="02020603050405020304" pitchFamily="18" charset="0"/>
                <a:cs typeface="Times New Roman" panose="02020603050405020304" pitchFamily="18" charset="0"/>
              </a:rPr>
              <a:t>Traits </a:t>
            </a:r>
            <a:r>
              <a:rPr lang="en-US" sz="3200" b="1" dirty="0" err="1">
                <a:solidFill>
                  <a:schemeClr val="accent1"/>
                </a:solidFill>
                <a:latin typeface="Times New Roman" panose="02020603050405020304" pitchFamily="18" charset="0"/>
                <a:cs typeface="Times New Roman" panose="02020603050405020304" pitchFamily="18" charset="0"/>
              </a:rPr>
              <a:t>Cont</a:t>
            </a:r>
            <a:r>
              <a:rPr lang="en-US" sz="3200" b="1" dirty="0">
                <a:solidFill>
                  <a:schemeClr val="accent1"/>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xmlns="" id="{52E55FDD-7A1E-4C48-BA4C-A4FD4E09668A}"/>
              </a:ext>
            </a:extLst>
          </p:cNvPr>
          <p:cNvSpPr>
            <a:spLocks noGrp="1"/>
          </p:cNvSpPr>
          <p:nvPr>
            <p:ph idx="1"/>
          </p:nvPr>
        </p:nvSpPr>
        <p:spPr/>
        <p:txBody>
          <a:bodyPr>
            <a:normAutofit/>
          </a:bodyPr>
          <a:lstStyle/>
          <a:p>
            <a:pPr marL="0" indent="0" algn="just" fontAlgn="base">
              <a:lnSpc>
                <a:spcPct val="115000"/>
              </a:lnSpc>
              <a:spcBef>
                <a:spcPts val="200"/>
              </a:spcBef>
              <a:buNone/>
            </a:pPr>
            <a:r>
              <a:rPr lang="en-US" sz="3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 </a:t>
            </a:r>
            <a:r>
              <a:rPr lang="en-US"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Encourage Risk-Taking</a:t>
            </a:r>
            <a:endParaRPr lang="x-none"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lnSpc>
                <a:spcPct val="115000"/>
              </a:lnSpc>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a:t>
            </a:r>
            <a:r>
              <a:rPr lang="x-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eaders encourage risk-taking amongst their subordinates and colleagues by creating a supportive environment that rewards successful ideas or initiatives </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a:t>
            </a:r>
            <a:r>
              <a:rPr lang="x-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effort as well, no matter the outcome.</a:t>
            </a:r>
            <a:endParaRPr lang="x-none"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pic>
        <p:nvPicPr>
          <p:cNvPr id="8194" name="Picture 2" descr="The Big Reason You Should Encourage Smart Risk-Taking | Refresh Leadership">
            <a:extLst>
              <a:ext uri="{FF2B5EF4-FFF2-40B4-BE49-F238E27FC236}">
                <a16:creationId xmlns:a16="http://schemas.microsoft.com/office/drawing/2014/main" xmlns="" id="{03DDE1A6-33B8-49B3-9085-4E290E950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365128"/>
            <a:ext cx="2288497" cy="22884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4829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AAD9B1-5A35-4018-B5E3-067C65E4E807}"/>
              </a:ext>
            </a:extLst>
          </p:cNvPr>
          <p:cNvSpPr>
            <a:spLocks noGrp="1"/>
          </p:cNvSpPr>
          <p:nvPr>
            <p:ph type="title"/>
          </p:nvPr>
        </p:nvSpPr>
        <p:spPr/>
        <p:txBody>
          <a:bodyPr>
            <a:normAutofit/>
          </a:bodyPr>
          <a:lstStyle/>
          <a:p>
            <a:pPr algn="ctr"/>
            <a:r>
              <a:rPr lang="en-US" sz="3600" b="1" dirty="0">
                <a:solidFill>
                  <a:schemeClr val="accent1"/>
                </a:solidFill>
                <a:latin typeface="Times New Roman" panose="02020603050405020304" pitchFamily="18" charset="0"/>
                <a:cs typeface="Times New Roman" panose="02020603050405020304" pitchFamily="18" charset="0"/>
              </a:rPr>
              <a:t>Traits </a:t>
            </a:r>
            <a:r>
              <a:rPr lang="en-US" sz="3600" b="1" dirty="0" err="1">
                <a:solidFill>
                  <a:schemeClr val="accent1"/>
                </a:solidFill>
                <a:latin typeface="Times New Roman" panose="02020603050405020304" pitchFamily="18" charset="0"/>
                <a:cs typeface="Times New Roman" panose="02020603050405020304" pitchFamily="18" charset="0"/>
              </a:rPr>
              <a:t>Cont</a:t>
            </a:r>
            <a:r>
              <a:rPr lang="en-US" sz="3600" b="1" dirty="0">
                <a:solidFill>
                  <a:schemeClr val="accent1"/>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xmlns="" id="{DC7CBBBB-9229-45C3-9054-D09E587FB81F}"/>
              </a:ext>
            </a:extLst>
          </p:cNvPr>
          <p:cNvSpPr>
            <a:spLocks noGrp="1"/>
          </p:cNvSpPr>
          <p:nvPr>
            <p:ph idx="1"/>
          </p:nvPr>
        </p:nvSpPr>
        <p:spPr/>
        <p:txBody>
          <a:bodyPr/>
          <a:lstStyle/>
          <a:p>
            <a:pPr marL="0" indent="0" algn="just" fontAlgn="base">
              <a:lnSpc>
                <a:spcPct val="115000"/>
              </a:lnSpc>
              <a:spcBef>
                <a:spcPts val="200"/>
              </a:spcBef>
              <a:buNone/>
            </a:pPr>
            <a:r>
              <a:rPr lang="en-US" sz="2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 Lead by Example</a:t>
            </a:r>
            <a:endParaRPr lang="x-none" sz="2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lnSpc>
                <a:spcPct val="115000"/>
              </a:lnSpc>
            </a:pPr>
            <a:r>
              <a:rPr lang="x-none"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Lead</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ing</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x-none"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by example position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t>
            </a:r>
            <a:r>
              <a:rPr lang="x-none"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one</a:t>
            </a:r>
            <a:r>
              <a:rPr lang="x-none"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as tremendous role model for students in their school or district </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and </a:t>
            </a:r>
            <a:r>
              <a:rPr lang="x-none"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colleagues and parents as well. </a:t>
            </a:r>
            <a:endPar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lnSpc>
                <a:spcPct val="115000"/>
              </a:lnSpc>
            </a:pP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One who </a:t>
            </a:r>
            <a:r>
              <a:rPr lang="x-none"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leads by example receives respect and admiration, without which he or she will find little luck in leadership. </a:t>
            </a:r>
            <a:endParaRPr lang="x-none"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pic>
        <p:nvPicPr>
          <p:cNvPr id="9218" name="Picture 2" descr="Mystic Mantra: Lead by example">
            <a:extLst>
              <a:ext uri="{FF2B5EF4-FFF2-40B4-BE49-F238E27FC236}">
                <a16:creationId xmlns:a16="http://schemas.microsoft.com/office/drawing/2014/main" xmlns="" id="{D9A9312E-DCF3-4AB0-A50F-3E34E66F4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76201"/>
            <a:ext cx="3200400" cy="24820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8144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E005A4-6919-4E91-A48C-C62968ADB36B}"/>
              </a:ext>
            </a:extLst>
          </p:cNvPr>
          <p:cNvSpPr>
            <a:spLocks noGrp="1"/>
          </p:cNvSpPr>
          <p:nvPr>
            <p:ph type="title"/>
          </p:nvPr>
        </p:nvSpPr>
        <p:spPr>
          <a:xfrm>
            <a:off x="628650" y="152400"/>
            <a:ext cx="7886700" cy="838200"/>
          </a:xfrm>
        </p:spPr>
        <p:txBody>
          <a:bodyPr>
            <a:normAutofit/>
          </a:bodyPr>
          <a:lstStyle/>
          <a:p>
            <a:pPr algn="ctr"/>
            <a:r>
              <a:rPr lang="en-US" sz="3200" b="1" dirty="0">
                <a:solidFill>
                  <a:schemeClr val="accent1"/>
                </a:solidFill>
                <a:latin typeface="Times New Roman" panose="02020603050405020304" pitchFamily="18" charset="0"/>
                <a:cs typeface="Times New Roman" panose="02020603050405020304" pitchFamily="18" charset="0"/>
              </a:rPr>
              <a:t>Traits </a:t>
            </a:r>
            <a:r>
              <a:rPr lang="en-US" sz="3200" b="1" dirty="0" err="1">
                <a:solidFill>
                  <a:schemeClr val="accent1"/>
                </a:solidFill>
                <a:latin typeface="Times New Roman" panose="02020603050405020304" pitchFamily="18" charset="0"/>
                <a:cs typeface="Times New Roman" panose="02020603050405020304" pitchFamily="18" charset="0"/>
              </a:rPr>
              <a:t>Cont</a:t>
            </a:r>
            <a:r>
              <a:rPr lang="en-US" sz="3200" b="1" dirty="0">
                <a:solidFill>
                  <a:schemeClr val="accent1"/>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xmlns="" id="{0C7A1874-0B0E-49A4-90B8-8C385D6B41EB}"/>
              </a:ext>
            </a:extLst>
          </p:cNvPr>
          <p:cNvSpPr>
            <a:spLocks noGrp="1"/>
          </p:cNvSpPr>
          <p:nvPr>
            <p:ph idx="1"/>
          </p:nvPr>
        </p:nvSpPr>
        <p:spPr>
          <a:xfrm>
            <a:off x="628650" y="762000"/>
            <a:ext cx="7886700" cy="5414963"/>
          </a:xfrm>
        </p:spPr>
        <p:txBody>
          <a:bodyPr>
            <a:normAutofit fontScale="92500" lnSpcReduction="10000"/>
          </a:bodyPr>
          <a:lstStyle/>
          <a:p>
            <a:pPr marL="0" indent="0" algn="just" fontAlgn="base">
              <a:lnSpc>
                <a:spcPct val="115000"/>
              </a:lnSpc>
              <a:spcBef>
                <a:spcPts val="200"/>
              </a:spcBef>
              <a:buNone/>
            </a:pPr>
            <a:endParaRPr lang="en-US" sz="2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fontAlgn="base">
              <a:lnSpc>
                <a:spcPct val="115000"/>
              </a:lnSpc>
              <a:spcBef>
                <a:spcPts val="200"/>
              </a:spcBef>
              <a:buNone/>
            </a:pP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fontAlgn="base">
              <a:lnSpc>
                <a:spcPct val="115000"/>
              </a:lnSpc>
              <a:spcBef>
                <a:spcPts val="200"/>
              </a:spcBef>
              <a:buNone/>
            </a:pPr>
            <a:endParaRPr lang="en-US" sz="2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fontAlgn="base">
              <a:lnSpc>
                <a:spcPct val="115000"/>
              </a:lnSpc>
              <a:spcBef>
                <a:spcPts val="200"/>
              </a:spcBef>
              <a:buNone/>
            </a:pPr>
            <a:r>
              <a:rPr lang="en-US" sz="2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 Persevere – </a:t>
            </a:r>
            <a:r>
              <a:rPr lang="en-US" sz="2800" b="1"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staying </a:t>
            </a:r>
            <a:r>
              <a:rPr lang="en-US"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in</a:t>
            </a:r>
            <a:r>
              <a:rPr lang="en-US" sz="2800" b="1"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n-US" sz="2800" b="1"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school for at</a:t>
            </a:r>
          </a:p>
          <a:p>
            <a:pPr marL="0" indent="0" algn="just" fontAlgn="base">
              <a:lnSpc>
                <a:spcPct val="115000"/>
              </a:lnSpc>
              <a:spcBef>
                <a:spcPts val="200"/>
              </a:spcBef>
              <a:buNone/>
            </a:pPr>
            <a:r>
              <a:rPr lang="en-US"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least five years</a:t>
            </a:r>
            <a:endParaRPr lang="x-none" sz="2800" b="1" dirty="0" smtClean="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ea typeface="Calibri" panose="020F0502020204030204" pitchFamily="34" charset="0"/>
                <a:cs typeface="Times New Roman" panose="02020603050405020304" pitchFamily="18" charset="0"/>
              </a:rPr>
              <a:t>Leaders</a:t>
            </a:r>
            <a:r>
              <a:rPr lang="en-US" sz="28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who remain in their schools have improved schoolwide student achievement. </a:t>
            </a:r>
          </a:p>
          <a:p>
            <a:pPr algn="just"/>
            <a:r>
              <a:rPr lang="en-US" dirty="0">
                <a:latin typeface="Times New Roman" panose="02020603050405020304" pitchFamily="18" charset="0"/>
                <a:ea typeface="Calibri" panose="020F0502020204030204" pitchFamily="34" charset="0"/>
                <a:cs typeface="Times New Roman" panose="02020603050405020304" pitchFamily="18" charset="0"/>
              </a:rPr>
              <a:t>A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Leader should be willing to commit to a school and persevere despite challenges. </a:t>
            </a:r>
          </a:p>
          <a:p>
            <a:pPr marL="0" indent="0" fontAlgn="base">
              <a:lnSpc>
                <a:spcPct val="115000"/>
              </a:lnSpc>
              <a:spcBef>
                <a:spcPts val="200"/>
              </a:spcBef>
              <a:buNone/>
            </a:pP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10. Lifelong Learners</a:t>
            </a:r>
            <a:endParaRPr lang="x-none" sz="2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fontAlgn="base">
              <a:lnSpc>
                <a:spcPct val="115000"/>
              </a:lnSpc>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S</a:t>
            </a:r>
            <a:r>
              <a:rPr lang="x-none" sz="2800" dirty="0">
                <a:effectLst/>
                <a:latin typeface="Times New Roman" panose="02020603050405020304" pitchFamily="18" charset="0"/>
                <a:ea typeface="Times New Roman" panose="02020603050405020304" pitchFamily="18" charset="0"/>
                <a:cs typeface="Times New Roman" panose="02020603050405020304" pitchFamily="18" charset="0"/>
              </a:rPr>
              <a:t>chool leader </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should </a:t>
            </a:r>
            <a:r>
              <a:rPr lang="x-none" sz="2800" dirty="0">
                <a:effectLst/>
                <a:latin typeface="Times New Roman" panose="02020603050405020304" pitchFamily="18" charset="0"/>
                <a:ea typeface="Times New Roman" panose="02020603050405020304" pitchFamily="18" charset="0"/>
                <a:cs typeface="Times New Roman" panose="02020603050405020304" pitchFamily="18" charset="0"/>
              </a:rPr>
              <a:t>possess </a:t>
            </a:r>
            <a:r>
              <a:rPr lang="x-none" dirty="0">
                <a:latin typeface="Times New Roman" panose="02020603050405020304" pitchFamily="18" charset="0"/>
                <a:ea typeface="Times New Roman" panose="02020603050405020304" pitchFamily="18" charset="0"/>
                <a:cs typeface="Times New Roman" panose="02020603050405020304" pitchFamily="18" charset="0"/>
              </a:rPr>
              <a:t>unquenchable thirst for knowledg</a:t>
            </a:r>
            <a:r>
              <a:rPr lang="en-US" dirty="0">
                <a:latin typeface="Times New Roman" panose="02020603050405020304" pitchFamily="18" charset="0"/>
                <a:ea typeface="Times New Roman" panose="02020603050405020304" pitchFamily="18" charset="0"/>
                <a:cs typeface="Times New Roman" panose="02020603050405020304" pitchFamily="18" charset="0"/>
              </a:rPr>
              <a:t>e</a:t>
            </a:r>
            <a:endParaRPr lang="x-none"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x-none" sz="2800" dirty="0">
              <a:latin typeface="Times New Roman" panose="02020603050405020304" pitchFamily="18" charset="0"/>
              <a:cs typeface="Times New Roman" panose="02020603050405020304" pitchFamily="18" charset="0"/>
            </a:endParaRPr>
          </a:p>
          <a:p>
            <a:endParaRPr lang="en-US" dirty="0"/>
          </a:p>
        </p:txBody>
      </p:sp>
      <p:pic>
        <p:nvPicPr>
          <p:cNvPr id="10242" name="Picture 2" descr="TMM User • Seven Reasons to Persevere from Hebrews 9-10 • The Majesty's Men">
            <a:extLst>
              <a:ext uri="{FF2B5EF4-FFF2-40B4-BE49-F238E27FC236}">
                <a16:creationId xmlns:a16="http://schemas.microsoft.com/office/drawing/2014/main" xmlns="" id="{97ABAEF8-C2EC-4AA1-9860-B3E0CB4415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52400"/>
            <a:ext cx="3276600" cy="18192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6848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62950" cy="854071"/>
          </a:xfrm>
        </p:spPr>
        <p:txBody>
          <a:bodyPr>
            <a:normAutofit fontScale="90000"/>
          </a:bodyPr>
          <a:lstStyle/>
          <a:p>
            <a:pPr algn="ctr"/>
            <a:r>
              <a:rPr lang="en-GB" sz="2800" b="1" dirty="0">
                <a:solidFill>
                  <a:srgbClr val="262626"/>
                </a:solidFill>
                <a:ea typeface="Calibri"/>
              </a:rPr>
              <a:t>Key Leadership Skills and </a:t>
            </a:r>
            <a:r>
              <a:rPr lang="en-GB" sz="2800" b="1" dirty="0" smtClean="0">
                <a:solidFill>
                  <a:srgbClr val="262626"/>
                </a:solidFill>
                <a:ea typeface="Calibri"/>
              </a:rPr>
              <a:t>Practices</a:t>
            </a:r>
            <a:br>
              <a:rPr lang="en-GB" sz="2800" b="1" dirty="0" smtClean="0">
                <a:solidFill>
                  <a:srgbClr val="262626"/>
                </a:solidFill>
                <a:ea typeface="Calibri"/>
              </a:rPr>
            </a:br>
            <a:endParaRPr lang="en-US" sz="28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188589423"/>
              </p:ext>
            </p:extLst>
          </p:nvPr>
        </p:nvGraphicFramePr>
        <p:xfrm>
          <a:off x="228600" y="1066800"/>
          <a:ext cx="86868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p:nvPr/>
        </p:nvPicPr>
        <p:blipFill>
          <a:blip r:embed="rId7"/>
          <a:stretch>
            <a:fillRect/>
          </a:stretch>
        </p:blipFill>
        <p:spPr>
          <a:xfrm>
            <a:off x="0" y="815897"/>
            <a:ext cx="9143999" cy="154783"/>
          </a:xfrm>
          <a:prstGeom prst="rect">
            <a:avLst/>
          </a:prstGeom>
        </p:spPr>
      </p:pic>
    </p:spTree>
    <p:extLst>
      <p:ext uri="{BB962C8B-B14F-4D97-AF65-F5344CB8AC3E}">
        <p14:creationId xmlns:p14="http://schemas.microsoft.com/office/powerpoint/2010/main" val="180244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050E7A-8008-4FB5-B130-D6D0FF6BC4C2}"/>
              </a:ext>
            </a:extLst>
          </p:cNvPr>
          <p:cNvSpPr>
            <a:spLocks noGrp="1"/>
          </p:cNvSpPr>
          <p:nvPr>
            <p:ph type="title"/>
          </p:nvPr>
        </p:nvSpPr>
        <p:spPr>
          <a:xfrm>
            <a:off x="628651" y="451439"/>
            <a:ext cx="7886700" cy="1325563"/>
          </a:xfrm>
        </p:spPr>
        <p:txBody>
          <a:bodyPr>
            <a:normAutofit/>
          </a:bodyPr>
          <a:lstStyle/>
          <a:p>
            <a:pPr algn="ctr"/>
            <a:r>
              <a:rPr lang="en-US" sz="3200" b="1" dirty="0">
                <a:solidFill>
                  <a:schemeClr val="accent1"/>
                </a:solidFill>
                <a:latin typeface="Times New Roman" panose="02020603050405020304" pitchFamily="18" charset="0"/>
                <a:cs typeface="Times New Roman" panose="02020603050405020304" pitchFamily="18" charset="0"/>
              </a:rPr>
              <a:t>New Normal</a:t>
            </a:r>
          </a:p>
        </p:txBody>
      </p:sp>
      <p:sp>
        <p:nvSpPr>
          <p:cNvPr id="3" name="Content Placeholder 2">
            <a:extLst>
              <a:ext uri="{FF2B5EF4-FFF2-40B4-BE49-F238E27FC236}">
                <a16:creationId xmlns:a16="http://schemas.microsoft.com/office/drawing/2014/main" xmlns="" id="{F1272389-A58C-4132-8A79-2130A0976E57}"/>
              </a:ext>
            </a:extLst>
          </p:cNvPr>
          <p:cNvSpPr>
            <a:spLocks noGrp="1"/>
          </p:cNvSpPr>
          <p:nvPr>
            <p:ph sz="half" idx="2"/>
          </p:nvPr>
        </p:nvSpPr>
        <p:spPr/>
        <p:txBody>
          <a:bodyPr>
            <a:normAutofit fontScale="25000" lnSpcReduction="20000"/>
          </a:bodyPr>
          <a:lstStyle/>
          <a:p>
            <a:pPr algn="just"/>
            <a:r>
              <a:rPr lang="en-US" sz="11200" dirty="0">
                <a:latin typeface="Times New Roman" panose="02020603050405020304" pitchFamily="18" charset="0"/>
                <a:cs typeface="Times New Roman" panose="02020603050405020304" pitchFamily="18" charset="0"/>
              </a:rPr>
              <a:t>Is a new way of living and going about our lives, work and interactions with other people.</a:t>
            </a:r>
          </a:p>
          <a:p>
            <a:pPr algn="just"/>
            <a:r>
              <a:rPr lang="en-US" sz="11200" dirty="0">
                <a:latin typeface="Times New Roman" panose="02020603050405020304" pitchFamily="18" charset="0"/>
                <a:cs typeface="Times New Roman" panose="02020603050405020304" pitchFamily="18" charset="0"/>
              </a:rPr>
              <a:t>It’s a current situation a social custom that is different from what has been experienced or done before but is expected to become usual or typical.</a:t>
            </a:r>
          </a:p>
          <a:p>
            <a:pPr marL="0" indent="0" algn="just">
              <a:buNone/>
            </a:pPr>
            <a:endParaRPr lang="en-US" sz="112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6" name="Text Placeholder 5">
            <a:extLst>
              <a:ext uri="{FF2B5EF4-FFF2-40B4-BE49-F238E27FC236}">
                <a16:creationId xmlns:a16="http://schemas.microsoft.com/office/drawing/2014/main" xmlns="" id="{C3BAD370-08A3-4D2E-885A-21BB4E9E97A9}"/>
              </a:ext>
            </a:extLst>
          </p:cNvPr>
          <p:cNvSpPr>
            <a:spLocks noGrp="1"/>
          </p:cNvSpPr>
          <p:nvPr>
            <p:ph type="body" sz="quarter" idx="3"/>
          </p:nvPr>
        </p:nvSpPr>
        <p:spPr>
          <a:xfrm>
            <a:off x="4876800" y="2362200"/>
            <a:ext cx="3887391" cy="823912"/>
          </a:xfrm>
        </p:spPr>
        <p:txBody>
          <a:bodyPr>
            <a:normAutofit fontScale="92500" lnSpcReduction="20000"/>
          </a:bodyPr>
          <a:lstStyle/>
          <a:p>
            <a:r>
              <a:rPr lang="en-US" sz="2400" b="1" kern="1800" dirty="0">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Role of Head Teachers as Pedagogical Leaders in the context of new normal</a:t>
            </a:r>
          </a:p>
          <a:p>
            <a:endParaRPr lang="en-US" dirty="0"/>
          </a:p>
        </p:txBody>
      </p:sp>
      <p:sp>
        <p:nvSpPr>
          <p:cNvPr id="7" name="Content Placeholder 6">
            <a:extLst>
              <a:ext uri="{FF2B5EF4-FFF2-40B4-BE49-F238E27FC236}">
                <a16:creationId xmlns:a16="http://schemas.microsoft.com/office/drawing/2014/main" xmlns="" id="{732D2811-5198-42DA-859D-DD01EEB80E35}"/>
              </a:ext>
            </a:extLst>
          </p:cNvPr>
          <p:cNvSpPr>
            <a:spLocks noGrp="1"/>
          </p:cNvSpPr>
          <p:nvPr>
            <p:ph sz="quarter" idx="4"/>
          </p:nvPr>
        </p:nvSpPr>
        <p:spPr>
          <a:xfrm>
            <a:off x="4645820" y="3429414"/>
            <a:ext cx="3887391" cy="3684588"/>
          </a:xfrm>
        </p:spPr>
        <p:txBody>
          <a:bodyPr>
            <a:normAutofit fontScale="25000" lnSpcReduction="20000"/>
          </a:bodyPr>
          <a:lstStyle/>
          <a:p>
            <a:pPr algn="just"/>
            <a:r>
              <a:rPr lang="en-US" sz="9600" dirty="0">
                <a:latin typeface="Times New Roman" panose="02020603050405020304" pitchFamily="18" charset="0"/>
                <a:ea typeface="Calibri" panose="020F0502020204030204" pitchFamily="34" charset="0"/>
                <a:cs typeface="Times New Roman" panose="02020603050405020304" pitchFamily="18" charset="0"/>
              </a:rPr>
              <a:t>Leaders play a pivotal role in affecting the climate, attitude and reputation of their schools. They are the cornerstone on which learning communities function and grow (Berlin: Springer. Avery, Gayle, 2004).</a:t>
            </a:r>
          </a:p>
          <a:p>
            <a:endParaRPr lang="en-US" dirty="0"/>
          </a:p>
        </p:txBody>
      </p:sp>
      <p:pic>
        <p:nvPicPr>
          <p:cNvPr id="11266" name="Picture 2" descr="A post-pandemic era: Human Rights challenges for a 'new normal' - Global  Campus of Human Rights">
            <a:extLst>
              <a:ext uri="{FF2B5EF4-FFF2-40B4-BE49-F238E27FC236}">
                <a16:creationId xmlns:a16="http://schemas.microsoft.com/office/drawing/2014/main" xmlns="" id="{EAC8E436-449F-414B-933B-CB34CDDE1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0"/>
            <a:ext cx="3373859" cy="18956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3352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760F8D-3C4D-48A6-AFD1-DE40F52E85EF}"/>
              </a:ext>
            </a:extLst>
          </p:cNvPr>
          <p:cNvSpPr>
            <a:spLocks noGrp="1"/>
          </p:cNvSpPr>
          <p:nvPr>
            <p:ph type="title"/>
          </p:nvPr>
        </p:nvSpPr>
        <p:spPr>
          <a:xfrm>
            <a:off x="628650" y="152401"/>
            <a:ext cx="7886700" cy="990600"/>
          </a:xfrm>
        </p:spPr>
        <p:txBody>
          <a:bodyPr>
            <a:normAutofit/>
          </a:bodyPr>
          <a:lstStyle/>
          <a:p>
            <a:pPr algn="ctr"/>
            <a:r>
              <a:rPr lang="en-US" sz="2800" b="1" dirty="0">
                <a:solidFill>
                  <a:schemeClr val="accent1"/>
                </a:solidFill>
                <a:latin typeface="Times New Roman" panose="02020603050405020304" pitchFamily="18" charset="0"/>
                <a:cs typeface="Times New Roman" panose="02020603050405020304" pitchFamily="18" charset="0"/>
              </a:rPr>
              <a:t>Roles of Headteachers </a:t>
            </a:r>
            <a:r>
              <a:rPr lang="en-US" sz="2800" b="1" dirty="0" err="1">
                <a:solidFill>
                  <a:schemeClr val="accent1"/>
                </a:solidFill>
                <a:latin typeface="Times New Roman" panose="02020603050405020304" pitchFamily="18" charset="0"/>
                <a:cs typeface="Times New Roman" panose="02020603050405020304" pitchFamily="18" charset="0"/>
              </a:rPr>
              <a:t>Cont</a:t>
            </a:r>
            <a:r>
              <a:rPr lang="en-US" sz="2800" b="1" dirty="0">
                <a:solidFill>
                  <a:schemeClr val="accent1"/>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xmlns="" id="{FCADEEE0-5D98-48D7-B76F-74EC45F75D14}"/>
              </a:ext>
            </a:extLst>
          </p:cNvPr>
          <p:cNvSpPr>
            <a:spLocks noGrp="1"/>
          </p:cNvSpPr>
          <p:nvPr>
            <p:ph idx="1"/>
          </p:nvPr>
        </p:nvSpPr>
        <p:spPr>
          <a:xfrm>
            <a:off x="762000" y="914400"/>
            <a:ext cx="7886700" cy="5072064"/>
          </a:xfrm>
        </p:spPr>
        <p:txBody>
          <a:bodyPr>
            <a:normAutofit fontScale="32500" lnSpcReduction="20000"/>
          </a:bodyPr>
          <a:lstStyle/>
          <a:p>
            <a:pPr algn="just"/>
            <a:r>
              <a:rPr lang="en-US" sz="11200" dirty="0">
                <a:effectLst/>
                <a:latin typeface="Times New Roman" panose="02020603050405020304" pitchFamily="18" charset="0"/>
                <a:ea typeface="Calibri" panose="020F0502020204030204" pitchFamily="34" charset="0"/>
                <a:cs typeface="Times New Roman" panose="02020603050405020304" pitchFamily="18" charset="0"/>
              </a:rPr>
              <a:t>Ensuring that there is a Plan and a  and budget. </a:t>
            </a:r>
          </a:p>
          <a:p>
            <a:pPr marL="0" indent="0" algn="just">
              <a:buNone/>
            </a:pPr>
            <a:r>
              <a:rPr lang="en-US" sz="11200" dirty="0">
                <a:effectLst/>
                <a:latin typeface="Times New Roman" panose="02020603050405020304" pitchFamily="18" charset="0"/>
                <a:ea typeface="Calibri" panose="020F0502020204030204" pitchFamily="34" charset="0"/>
                <a:cs typeface="Times New Roman" panose="02020603050405020304" pitchFamily="18" charset="0"/>
              </a:rPr>
              <a:t>   A supplementary budget may be made</a:t>
            </a:r>
          </a:p>
          <a:p>
            <a:pPr marL="0" indent="0" algn="just">
              <a:buNone/>
            </a:pPr>
            <a:r>
              <a:rPr lang="en-US" sz="11200" dirty="0">
                <a:latin typeface="Times New Roman" panose="02020603050405020304" pitchFamily="18" charset="0"/>
                <a:ea typeface="Calibri" panose="020F0502020204030204" pitchFamily="34" charset="0"/>
                <a:cs typeface="Times New Roman" panose="02020603050405020304" pitchFamily="18" charset="0"/>
              </a:rPr>
              <a:t>  </a:t>
            </a:r>
            <a:r>
              <a:rPr lang="en-US" sz="11200" dirty="0">
                <a:effectLst/>
                <a:latin typeface="Times New Roman" panose="02020603050405020304" pitchFamily="18" charset="0"/>
                <a:ea typeface="Calibri" panose="020F0502020204030204" pitchFamily="34" charset="0"/>
                <a:cs typeface="Times New Roman" panose="02020603050405020304" pitchFamily="18" charset="0"/>
              </a:rPr>
              <a:t> and approved e.g. for  COVID-19.</a:t>
            </a:r>
          </a:p>
          <a:p>
            <a:pPr algn="just"/>
            <a:r>
              <a:rPr lang="en-US" sz="11200" dirty="0">
                <a:solidFill>
                  <a:prstClr val="black"/>
                </a:solidFill>
                <a:latin typeface="Times New Roman" panose="02020603050405020304" pitchFamily="18" charset="0"/>
                <a:cs typeface="Times New Roman" panose="02020603050405020304" pitchFamily="18" charset="0"/>
              </a:rPr>
              <a:t>Management of school resources: e.g. human resource, financial resource, students and teacher activities, </a:t>
            </a:r>
          </a:p>
          <a:p>
            <a:pPr algn="just"/>
            <a:endParaRPr lang="en-US" sz="11200" dirty="0">
              <a:solidFill>
                <a:prstClr val="black"/>
              </a:solidFill>
              <a:latin typeface="+mj-lt"/>
            </a:endParaRPr>
          </a:p>
          <a:p>
            <a:pPr marL="0" indent="0" algn="just">
              <a:buNone/>
            </a:pPr>
            <a:r>
              <a:rPr lang="en-US" sz="11200" dirty="0">
                <a:solidFill>
                  <a:prstClr val="black"/>
                </a:solidFill>
                <a:latin typeface="+mj-lt"/>
              </a:rPr>
              <a:t> </a:t>
            </a:r>
          </a:p>
          <a:p>
            <a:pPr algn="just"/>
            <a:endParaRPr lang="en-US" sz="11200" dirty="0">
              <a:effectLst/>
              <a:latin typeface="+mj-lt"/>
              <a:ea typeface="Calibri" panose="020F0502020204030204" pitchFamily="34" charset="0"/>
              <a:cs typeface="Times New Roman" panose="02020603050405020304" pitchFamily="18" charset="0"/>
            </a:endParaRPr>
          </a:p>
          <a:p>
            <a:pPr algn="just"/>
            <a:endParaRPr lang="en-US" sz="11200" dirty="0">
              <a:effectLst/>
              <a:latin typeface="+mj-lt"/>
              <a:ea typeface="Calibri" panose="020F0502020204030204" pitchFamily="34" charset="0"/>
              <a:cs typeface="Times New Roman" panose="02020603050405020304" pitchFamily="18" charset="0"/>
            </a:endParaRPr>
          </a:p>
          <a:p>
            <a:pPr marL="0" indent="0">
              <a:buNone/>
            </a:pPr>
            <a:endParaRPr lang="en-US" sz="9600" b="1" kern="1800" dirty="0">
              <a:solidFill>
                <a:srgbClr val="12151B"/>
              </a:solidFill>
              <a:latin typeface="+mj-lt"/>
              <a:ea typeface="Times New Roman" panose="02020603050405020304" pitchFamily="18" charset="0"/>
              <a:cs typeface="Calibri Light" panose="020F0302020204030204" pitchFamily="34" charset="0"/>
            </a:endParaRPr>
          </a:p>
        </p:txBody>
      </p:sp>
      <p:pic>
        <p:nvPicPr>
          <p:cNvPr id="12290" name="Picture 2" descr="The Many Roles Of Leadership | THE UPWARDS LEADER">
            <a:extLst>
              <a:ext uri="{FF2B5EF4-FFF2-40B4-BE49-F238E27FC236}">
                <a16:creationId xmlns:a16="http://schemas.microsoft.com/office/drawing/2014/main" xmlns="" id="{3C2D3B2F-09A4-4F90-96B1-DBE952F5B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1053" y="292892"/>
            <a:ext cx="1816747" cy="11572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5875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21276F-B1B3-429C-B9AC-B17680F01D0F}"/>
              </a:ext>
            </a:extLst>
          </p:cNvPr>
          <p:cNvSpPr>
            <a:spLocks noGrp="1"/>
          </p:cNvSpPr>
          <p:nvPr>
            <p:ph type="title"/>
          </p:nvPr>
        </p:nvSpPr>
        <p:spPr/>
        <p:txBody>
          <a:bodyPr>
            <a:normAutofit/>
          </a:bodyPr>
          <a:lstStyle/>
          <a:p>
            <a:r>
              <a:rPr lang="en-US" sz="3200" b="1" dirty="0">
                <a:solidFill>
                  <a:schemeClr val="accent1"/>
                </a:solidFill>
                <a:latin typeface="Times New Roman" panose="02020603050405020304" pitchFamily="18" charset="0"/>
                <a:cs typeface="Times New Roman" panose="02020603050405020304" pitchFamily="18" charset="0"/>
              </a:rPr>
              <a:t>Roles of Headteachers </a:t>
            </a:r>
            <a:r>
              <a:rPr lang="en-US" sz="3200" b="1" dirty="0" err="1">
                <a:solidFill>
                  <a:schemeClr val="accent1"/>
                </a:solidFill>
                <a:latin typeface="Times New Roman" panose="02020603050405020304" pitchFamily="18" charset="0"/>
                <a:cs typeface="Times New Roman" panose="02020603050405020304" pitchFamily="18" charset="0"/>
              </a:rPr>
              <a:t>Cont</a:t>
            </a:r>
            <a:r>
              <a:rPr lang="en-US" sz="3200" b="1" dirty="0">
                <a:solidFill>
                  <a:schemeClr val="accent1"/>
                </a:solidFill>
                <a:latin typeface="Times New Roman" panose="02020603050405020304" pitchFamily="18" charset="0"/>
                <a:cs typeface="Times New Roman" panose="02020603050405020304" pitchFamily="18" charset="0"/>
              </a:rPr>
              <a:t>…</a:t>
            </a:r>
            <a:endParaRPr lang="en-US" sz="3200"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3C19DB87-20DC-451E-8C1F-304902369CD0}"/>
              </a:ext>
            </a:extLst>
          </p:cNvPr>
          <p:cNvSpPr>
            <a:spLocks noGrp="1"/>
          </p:cNvSpPr>
          <p:nvPr>
            <p:ph idx="1"/>
          </p:nvPr>
        </p:nvSpPr>
        <p:spPr>
          <a:xfrm>
            <a:off x="533400" y="1614055"/>
            <a:ext cx="7886700" cy="4351338"/>
          </a:xfrm>
        </p:spPr>
        <p:txBody>
          <a:bodyPr>
            <a:normAutofit fontScale="25000" lnSpcReduction="20000"/>
          </a:bodyPr>
          <a:lstStyle/>
          <a:p>
            <a:pPr algn="just"/>
            <a:r>
              <a:rPr lang="en-US" sz="11200" dirty="0">
                <a:solidFill>
                  <a:prstClr val="black"/>
                </a:solidFill>
                <a:latin typeface="Times New Roman" panose="02020603050405020304" pitchFamily="18" charset="0"/>
                <a:cs typeface="Times New Roman" panose="02020603050405020304" pitchFamily="18" charset="0"/>
              </a:rPr>
              <a:t>Decision making: </a:t>
            </a:r>
          </a:p>
          <a:p>
            <a:pPr lvl="1" algn="just"/>
            <a:r>
              <a:rPr lang="en-US" sz="11200" dirty="0">
                <a:solidFill>
                  <a:prstClr val="black"/>
                </a:solidFill>
                <a:latin typeface="Times New Roman" panose="02020603050405020304" pitchFamily="18" charset="0"/>
                <a:cs typeface="Times New Roman" panose="02020603050405020304" pitchFamily="18" charset="0"/>
              </a:rPr>
              <a:t>Heads make decision in area of school Re- opening, in a closer collaboration with different stakeholders.</a:t>
            </a:r>
            <a:endParaRPr lang="en-US" sz="11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9600" dirty="0">
                <a:solidFill>
                  <a:prstClr val="black"/>
                </a:solidFill>
                <a:latin typeface="Times New Roman" panose="02020603050405020304" pitchFamily="18" charset="0"/>
                <a:cs typeface="Times New Roman" panose="02020603050405020304" pitchFamily="18" charset="0"/>
              </a:rPr>
              <a:t>Coordinator. During lockdown and schools closure, there is needs to maintain continuity of learning and other activities of the school. E.g. </a:t>
            </a:r>
          </a:p>
          <a:p>
            <a:pPr algn="just"/>
            <a:r>
              <a:rPr lang="en-US" sz="9600" dirty="0">
                <a:solidFill>
                  <a:prstClr val="black"/>
                </a:solidFill>
                <a:latin typeface="Times New Roman" panose="02020603050405020304" pitchFamily="18" charset="0"/>
                <a:cs typeface="Times New Roman" panose="02020603050405020304" pitchFamily="18" charset="0"/>
              </a:rPr>
              <a:t>Organizes</a:t>
            </a:r>
            <a:r>
              <a:rPr lang="en-US" sz="9600" dirty="0">
                <a:effectLst/>
                <a:latin typeface="Times New Roman" panose="02020603050405020304" pitchFamily="18" charset="0"/>
                <a:ea typeface="Calibri" panose="020F0502020204030204" pitchFamily="34" charset="0"/>
                <a:cs typeface="Times New Roman" panose="02020603050405020304" pitchFamily="18" charset="0"/>
              </a:rPr>
              <a:t> Regular meetings of the established Task forces to monitor the </a:t>
            </a:r>
            <a:r>
              <a:rPr lang="en-US" sz="9600" dirty="0">
                <a:latin typeface="Times New Roman" panose="02020603050405020304" pitchFamily="18" charset="0"/>
                <a:ea typeface="Calibri" panose="020F0502020204030204" pitchFamily="34" charset="0"/>
                <a:cs typeface="Times New Roman" panose="02020603050405020304" pitchFamily="18" charset="0"/>
              </a:rPr>
              <a:t>C</a:t>
            </a:r>
            <a:r>
              <a:rPr lang="en-US" sz="9600" dirty="0">
                <a:effectLst/>
                <a:latin typeface="Times New Roman" panose="02020603050405020304" pitchFamily="18" charset="0"/>
                <a:ea typeface="Calibri" panose="020F0502020204030204" pitchFamily="34" charset="0"/>
                <a:cs typeface="Times New Roman" panose="02020603050405020304" pitchFamily="18" charset="0"/>
              </a:rPr>
              <a:t>ollege environment during the COVID-19 pandemic period.</a:t>
            </a:r>
          </a:p>
          <a:p>
            <a:pPr algn="just"/>
            <a:r>
              <a:rPr lang="en-US" sz="9600" dirty="0">
                <a:solidFill>
                  <a:prstClr val="black"/>
                </a:solidFill>
                <a:latin typeface="Times New Roman" panose="02020603050405020304" pitchFamily="18" charset="0"/>
                <a:cs typeface="Times New Roman" panose="02020603050405020304" pitchFamily="18" charset="0"/>
              </a:rPr>
              <a:t>Provision of relevant information to  all the stakeholders.</a:t>
            </a:r>
            <a:r>
              <a:rPr lang="en-US" sz="9600" dirty="0">
                <a:solidFill>
                  <a:prstClr val="black"/>
                </a:solidFill>
                <a:latin typeface="+mj-lt"/>
              </a:rPr>
              <a:t> </a:t>
            </a:r>
          </a:p>
          <a:p>
            <a:pPr algn="just"/>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x-none" sz="4500" dirty="0">
              <a:latin typeface="+mj-lt"/>
              <a:cs typeface="Times New Roman" panose="02020603050405020304" pitchFamily="18" charset="0"/>
            </a:endParaRPr>
          </a:p>
          <a:p>
            <a:endParaRPr lang="en-US" dirty="0"/>
          </a:p>
        </p:txBody>
      </p:sp>
      <p:pic>
        <p:nvPicPr>
          <p:cNvPr id="13314" name="Picture 2" descr="Coordinator High Res Stock Images | Shutterstock">
            <a:extLst>
              <a:ext uri="{FF2B5EF4-FFF2-40B4-BE49-F238E27FC236}">
                <a16:creationId xmlns:a16="http://schemas.microsoft.com/office/drawing/2014/main" xmlns="" id="{5F19246C-F1CC-4C39-97A7-E60D5837B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1163" y="4876800"/>
            <a:ext cx="3127427" cy="17999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2" descr="Adaptation Decision Making METHODS | weADAPT | Climate change adaptation  planning, research and practice">
            <a:extLst>
              <a:ext uri="{FF2B5EF4-FFF2-40B4-BE49-F238E27FC236}">
                <a16:creationId xmlns:a16="http://schemas.microsoft.com/office/drawing/2014/main" xmlns="" id="{BA79B1BA-12C6-453D-A689-F8FE3D454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81242"/>
            <a:ext cx="2133600" cy="16933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4449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065597-520E-484B-A553-EBFAE7DEE5D1}"/>
              </a:ext>
            </a:extLst>
          </p:cNvPr>
          <p:cNvSpPr>
            <a:spLocks noGrp="1"/>
          </p:cNvSpPr>
          <p:nvPr>
            <p:ph type="title"/>
          </p:nvPr>
        </p:nvSpPr>
        <p:spPr/>
        <p:txBody>
          <a:bodyPr>
            <a:normAutofit/>
          </a:bodyPr>
          <a:lstStyle/>
          <a:p>
            <a:pPr algn="ctr"/>
            <a:r>
              <a:rPr lang="en-US" sz="3200" b="1" dirty="0">
                <a:solidFill>
                  <a:schemeClr val="accent1"/>
                </a:solidFill>
                <a:latin typeface="Times New Roman" panose="02020603050405020304" pitchFamily="18" charset="0"/>
                <a:cs typeface="Times New Roman" panose="02020603050405020304" pitchFamily="18" charset="0"/>
              </a:rPr>
              <a:t>Roles of Headteachers </a:t>
            </a:r>
            <a:r>
              <a:rPr lang="en-US" sz="3200" b="1" dirty="0" err="1">
                <a:solidFill>
                  <a:schemeClr val="accent1"/>
                </a:solidFill>
                <a:latin typeface="Times New Roman" panose="02020603050405020304" pitchFamily="18" charset="0"/>
                <a:cs typeface="Times New Roman" panose="02020603050405020304" pitchFamily="18" charset="0"/>
              </a:rPr>
              <a:t>Cont</a:t>
            </a:r>
            <a:r>
              <a:rPr lang="en-US" sz="3200" b="1" dirty="0">
                <a:solidFill>
                  <a:schemeClr val="accent1"/>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xmlns="" id="{C3D7F31E-CADF-431F-B63D-9430A92E58EB}"/>
              </a:ext>
            </a:extLst>
          </p:cNvPr>
          <p:cNvSpPr>
            <a:spLocks noGrp="1"/>
          </p:cNvSpPr>
          <p:nvPr>
            <p:ph idx="1"/>
          </p:nvPr>
        </p:nvSpPr>
        <p:spPr>
          <a:xfrm>
            <a:off x="581439" y="1447800"/>
            <a:ext cx="7886700" cy="4732338"/>
          </a:xfrm>
        </p:spPr>
        <p:txBody>
          <a:bodyPr>
            <a:normAutofit/>
          </a:bodyPr>
          <a:lstStyle/>
          <a:p>
            <a:pPr algn="just"/>
            <a:r>
              <a:rPr lang="en-US" dirty="0">
                <a:solidFill>
                  <a:prstClr val="black"/>
                </a:solidFill>
                <a:latin typeface="Times New Roman" panose="02020603050405020304" pitchFamily="18" charset="0"/>
                <a:cs typeface="Times New Roman" panose="02020603050405020304" pitchFamily="18" charset="0"/>
              </a:rPr>
              <a:t>Councilor: </a:t>
            </a:r>
          </a:p>
          <a:p>
            <a:pPr lvl="1" algn="just"/>
            <a:r>
              <a:rPr lang="en-US" sz="2800" dirty="0">
                <a:solidFill>
                  <a:prstClr val="black"/>
                </a:solidFill>
                <a:latin typeface="Times New Roman" panose="02020603050405020304" pitchFamily="18" charset="0"/>
                <a:cs typeface="Times New Roman" panose="02020603050405020304" pitchFamily="18" charset="0"/>
              </a:rPr>
              <a:t>During this </a:t>
            </a:r>
            <a:r>
              <a:rPr lang="en-US" dirty="0">
                <a:solidFill>
                  <a:prstClr val="black"/>
                </a:solidFill>
                <a:latin typeface="Times New Roman" panose="02020603050405020304" pitchFamily="18" charset="0"/>
                <a:cs typeface="Times New Roman" panose="02020603050405020304" pitchFamily="18" charset="0"/>
              </a:rPr>
              <a:t>period of the COVID 19 crisis, the school heads play the role of a councilor, they become Centre for support and consolation to parents, student and community.    </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US" dirty="0">
                <a:effectLst/>
                <a:latin typeface="Times New Roman" panose="02020603050405020304" pitchFamily="18" charset="0"/>
                <a:ea typeface="Calibri" panose="020F0502020204030204" pitchFamily="34" charset="0"/>
                <a:cs typeface="Times New Roman" panose="02020603050405020304" pitchFamily="18" charset="0"/>
              </a:rPr>
              <a:t>Provision of Personal Protective Equipment's (PPEs) in the for effective protection of the education Centre.</a:t>
            </a:r>
          </a:p>
          <a:p>
            <a:pPr algn="just"/>
            <a:r>
              <a:rPr lang="en-US" dirty="0">
                <a:effectLst/>
                <a:latin typeface="Times New Roman" panose="02020603050405020304" pitchFamily="18" charset="0"/>
                <a:ea typeface="Calibri" panose="020F0502020204030204" pitchFamily="34" charset="0"/>
                <a:cs typeface="Times New Roman" panose="02020603050405020304" pitchFamily="18" charset="0"/>
              </a:rPr>
              <a:t>Preparation of posters and fliers with massages to guard against COVID-19</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lvl="0" algn="just"/>
            <a:endParaRPr lang="en-US" dirty="0">
              <a:solidFill>
                <a:prstClr val="black"/>
              </a:solidFill>
              <a:latin typeface="+mj-lt"/>
            </a:endParaRPr>
          </a:p>
          <a:p>
            <a:endParaRPr lang="en-US" dirty="0"/>
          </a:p>
        </p:txBody>
      </p:sp>
    </p:spTree>
    <p:extLst>
      <p:ext uri="{BB962C8B-B14F-4D97-AF65-F5344CB8AC3E}">
        <p14:creationId xmlns:p14="http://schemas.microsoft.com/office/powerpoint/2010/main" val="698547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860304-4704-485D-9C91-D1F1BCDA2008}"/>
              </a:ext>
            </a:extLst>
          </p:cNvPr>
          <p:cNvSpPr>
            <a:spLocks noGrp="1"/>
          </p:cNvSpPr>
          <p:nvPr>
            <p:ph type="title"/>
          </p:nvPr>
        </p:nvSpPr>
        <p:spPr/>
        <p:txBody>
          <a:bodyPr>
            <a:normAutofit/>
          </a:bodyPr>
          <a:lstStyle/>
          <a:p>
            <a:pPr algn="ctr"/>
            <a:r>
              <a:rPr lang="en-US" sz="3200" b="1" dirty="0">
                <a:solidFill>
                  <a:schemeClr val="accent1"/>
                </a:solidFill>
                <a:latin typeface="Times New Roman" panose="02020603050405020304" pitchFamily="18" charset="0"/>
                <a:cs typeface="Times New Roman" panose="02020603050405020304" pitchFamily="18" charset="0"/>
              </a:rPr>
              <a:t>Roles of Headteachers </a:t>
            </a:r>
            <a:r>
              <a:rPr lang="en-US" sz="3200" b="1" dirty="0" err="1">
                <a:solidFill>
                  <a:schemeClr val="accent1"/>
                </a:solidFill>
                <a:latin typeface="Times New Roman" panose="02020603050405020304" pitchFamily="18" charset="0"/>
                <a:cs typeface="Times New Roman" panose="02020603050405020304" pitchFamily="18" charset="0"/>
              </a:rPr>
              <a:t>Cont</a:t>
            </a:r>
            <a:r>
              <a:rPr lang="en-US" sz="3200" b="1" dirty="0">
                <a:solidFill>
                  <a:schemeClr val="accent1"/>
                </a:solidFill>
                <a:latin typeface="Times New Roman" panose="02020603050405020304" pitchFamily="18" charset="0"/>
                <a:cs typeface="Times New Roman" panose="02020603050405020304" pitchFamily="18" charset="0"/>
              </a:rPr>
              <a:t>…</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E2B570ED-219C-40C0-A008-A2D908D3A6BA}"/>
              </a:ext>
            </a:extLst>
          </p:cNvPr>
          <p:cNvSpPr>
            <a:spLocks noGrp="1"/>
          </p:cNvSpPr>
          <p:nvPr>
            <p:ph idx="1"/>
          </p:nvPr>
        </p:nvSpPr>
        <p:spPr>
          <a:xfrm>
            <a:off x="628650" y="1447800"/>
            <a:ext cx="7886700" cy="4729163"/>
          </a:xfrm>
        </p:spPr>
        <p:txBody>
          <a:bodyPr>
            <a:normAutofit/>
          </a:bodyPr>
          <a:lstStyle/>
          <a:p>
            <a:pPr algn="just"/>
            <a:r>
              <a:rPr lang="en-US" dirty="0">
                <a:latin typeface="Times New Roman" panose="02020603050405020304" pitchFamily="18" charset="0"/>
                <a:ea typeface="Calibri" panose="020F0502020204030204" pitchFamily="34" charset="0"/>
                <a:cs typeface="Times New Roman" panose="02020603050405020304" pitchFamily="18" charset="0"/>
              </a:rPr>
              <a:t>Briefs and </a:t>
            </a:r>
            <a:r>
              <a:rPr lang="en-US" dirty="0">
                <a:effectLst/>
                <a:latin typeface="Times New Roman" panose="02020603050405020304" pitchFamily="18" charset="0"/>
                <a:ea typeface="Calibri" panose="020F0502020204030204" pitchFamily="34" charset="0"/>
                <a:cs typeface="Times New Roman" panose="02020603050405020304" pitchFamily="18" charset="0"/>
              </a:rPr>
              <a:t>trains security officers  in SOPs ,to have Records of visitors and staff entering the College for reference.</a:t>
            </a:r>
            <a:endParaRPr lang="en-US" dirty="0">
              <a:solidFill>
                <a:prstClr val="black"/>
              </a:solidFill>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Nurturing learning environment: Through involving </a:t>
            </a:r>
            <a:r>
              <a:rPr lang="en-US" dirty="0" err="1">
                <a:latin typeface="Times New Roman" panose="02020603050405020304" pitchFamily="18" charset="0"/>
                <a:cs typeface="Times New Roman" panose="02020603050405020304" pitchFamily="18" charset="0"/>
              </a:rPr>
              <a:t>involving</a:t>
            </a:r>
            <a:r>
              <a:rPr lang="en-US" dirty="0">
                <a:latin typeface="Times New Roman" panose="02020603050405020304" pitchFamily="18" charset="0"/>
                <a:cs typeface="Times New Roman" panose="02020603050405020304" pitchFamily="18" charset="0"/>
              </a:rPr>
              <a:t> all the stakeholders.</a:t>
            </a:r>
          </a:p>
          <a:p>
            <a:pPr algn="just"/>
            <a:r>
              <a:rPr lang="en-US" dirty="0">
                <a:latin typeface="Times New Roman" panose="02020603050405020304" pitchFamily="18" charset="0"/>
                <a:cs typeface="Times New Roman" panose="02020603050405020304" pitchFamily="18" charset="0"/>
              </a:rPr>
              <a:t>Establishment of new school cultures: in consideration of new normal in order to institute the new system in schools and sustain it.  </a:t>
            </a:r>
          </a:p>
          <a:p>
            <a:pPr algn="just"/>
            <a:endParaRPr lang="en-US" dirty="0">
              <a:solidFill>
                <a:prstClr val="black"/>
              </a:solidFill>
              <a:latin typeface="Times New Roman" panose="02020603050405020304" pitchFamily="18" charset="0"/>
              <a:cs typeface="Times New Roman" panose="02020603050405020304" pitchFamily="18" charset="0"/>
            </a:endParaRPr>
          </a:p>
          <a:p>
            <a:pPr lvl="0" algn="just"/>
            <a:endParaRPr lang="en-US" dirty="0">
              <a:solidFill>
                <a:prstClr val="black"/>
              </a:solidFill>
              <a:latin typeface="+mj-lt"/>
            </a:endParaRPr>
          </a:p>
          <a:p>
            <a:pPr lvl="0" algn="just"/>
            <a:endParaRPr lang="en-US" dirty="0">
              <a:solidFill>
                <a:prstClr val="black"/>
              </a:solidFill>
              <a:latin typeface="+mj-lt"/>
            </a:endParaRPr>
          </a:p>
          <a:p>
            <a:pPr lvl="0" algn="just"/>
            <a:endParaRPr lang="en-US" dirty="0">
              <a:solidFill>
                <a:prstClr val="black"/>
              </a:solidFill>
              <a:latin typeface="+mj-lt"/>
            </a:endParaRPr>
          </a:p>
          <a:p>
            <a:pPr lvl="0" algn="just"/>
            <a:endParaRPr lang="en-US" dirty="0">
              <a:solidFill>
                <a:prstClr val="black"/>
              </a:solidFill>
              <a:latin typeface="+mj-lt"/>
            </a:endParaRPr>
          </a:p>
          <a:p>
            <a:endParaRPr lang="en-US" dirty="0"/>
          </a:p>
        </p:txBody>
      </p:sp>
      <p:pic>
        <p:nvPicPr>
          <p:cNvPr id="15362" name="Picture 2" descr="The Power of Nurturing Care | RTI">
            <a:extLst>
              <a:ext uri="{FF2B5EF4-FFF2-40B4-BE49-F238E27FC236}">
                <a16:creationId xmlns:a16="http://schemas.microsoft.com/office/drawing/2014/main" xmlns="" id="{05729AEF-DC39-4E1E-A18B-4A6C64693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2362200"/>
            <a:ext cx="2290580" cy="152427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5733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77116A-D863-481A-B910-2D44DCB45F2B}"/>
              </a:ext>
            </a:extLst>
          </p:cNvPr>
          <p:cNvSpPr>
            <a:spLocks noGrp="1"/>
          </p:cNvSpPr>
          <p:nvPr>
            <p:ph type="title"/>
          </p:nvPr>
        </p:nvSpPr>
        <p:spPr/>
        <p:txBody>
          <a:bodyPr>
            <a:normAutofit/>
          </a:bodyPr>
          <a:lstStyle/>
          <a:p>
            <a:r>
              <a:rPr lang="en-US" sz="3600" b="1" dirty="0">
                <a:solidFill>
                  <a:schemeClr val="accent1"/>
                </a:solidFill>
                <a:latin typeface="Times New Roman" panose="02020603050405020304" pitchFamily="18" charset="0"/>
                <a:cs typeface="Times New Roman" panose="02020603050405020304" pitchFamily="18" charset="0"/>
              </a:rPr>
              <a:t>Roles of Headteachers </a:t>
            </a:r>
            <a:r>
              <a:rPr lang="en-US" sz="3600" b="1" dirty="0" err="1">
                <a:solidFill>
                  <a:schemeClr val="accent1"/>
                </a:solidFill>
                <a:latin typeface="Times New Roman" panose="02020603050405020304" pitchFamily="18" charset="0"/>
                <a:cs typeface="Times New Roman" panose="02020603050405020304" pitchFamily="18" charset="0"/>
              </a:rPr>
              <a:t>Cont</a:t>
            </a:r>
            <a:r>
              <a:rPr lang="en-US" sz="3600" b="1" dirty="0">
                <a:solidFill>
                  <a:schemeClr val="accent1"/>
                </a:solidFill>
                <a:latin typeface="Times New Roman" panose="02020603050405020304" pitchFamily="18" charset="0"/>
                <a:cs typeface="Times New Roman" panose="02020603050405020304" pitchFamily="18" charset="0"/>
              </a:rPr>
              <a:t>…</a:t>
            </a:r>
            <a:endParaRPr lang="en-US" sz="3600"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834B4EBF-33EF-4CE3-921A-74A3F2DF6E9F}"/>
              </a:ext>
            </a:extLst>
          </p:cNvPr>
          <p:cNvSpPr>
            <a:spLocks noGrp="1"/>
          </p:cNvSpPr>
          <p:nvPr>
            <p:ph idx="1"/>
          </p:nvPr>
        </p:nvSpPr>
        <p:spPr/>
        <p:txBody>
          <a:bodyPr/>
          <a:lstStyle/>
          <a:p>
            <a:pPr algn="just"/>
            <a:r>
              <a:rPr lang="en-US" dirty="0">
                <a:effectLst/>
                <a:latin typeface="Times New Roman" panose="02020603050405020304" pitchFamily="18" charset="0"/>
                <a:ea typeface="Calibri" panose="020F0502020204030204" pitchFamily="34" charset="0"/>
                <a:cs typeface="Times New Roman" panose="02020603050405020304" pitchFamily="18" charset="0"/>
              </a:rPr>
              <a:t>Establishing COVID-19 isolation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centres</a:t>
            </a:r>
            <a:r>
              <a:rPr lang="en-US" dirty="0">
                <a:effectLst/>
                <a:latin typeface="Times New Roman" panose="02020603050405020304" pitchFamily="18" charset="0"/>
                <a:ea typeface="Calibri" panose="020F0502020204030204" pitchFamily="34" charset="0"/>
                <a:cs typeface="Times New Roman" panose="02020603050405020304" pitchFamily="18" charset="0"/>
              </a:rPr>
              <a:t> within the college </a:t>
            </a:r>
          </a:p>
          <a:p>
            <a:pPr algn="just"/>
            <a:r>
              <a:rPr lang="en-US" dirty="0">
                <a:effectLst/>
                <a:latin typeface="Times New Roman" panose="02020603050405020304" pitchFamily="18" charset="0"/>
                <a:ea typeface="Calibri" panose="020F0502020204030204" pitchFamily="34" charset="0"/>
                <a:cs typeface="Times New Roman" panose="02020603050405020304" pitchFamily="18" charset="0"/>
              </a:rPr>
              <a:t>Getting regular reports on weekly and monthly basis  from COVID-19 task force.</a:t>
            </a:r>
          </a:p>
          <a:p>
            <a:pPr algn="just"/>
            <a:r>
              <a:rPr lang="en-US" dirty="0">
                <a:effectLst/>
                <a:latin typeface="Times New Roman" panose="02020603050405020304" pitchFamily="18" charset="0"/>
                <a:ea typeface="Calibri" panose="020F0502020204030204" pitchFamily="34" charset="0"/>
                <a:cs typeface="Times New Roman" panose="02020603050405020304" pitchFamily="18" charset="0"/>
              </a:rPr>
              <a:t>Liaison with district task force to share relevant information with them as appropriate on COVID-19 and </a:t>
            </a:r>
            <a:r>
              <a:rPr lang="en-US" dirty="0">
                <a:solidFill>
                  <a:prstClr val="black"/>
                </a:solidFill>
                <a:latin typeface="Times New Roman" panose="02020603050405020304" pitchFamily="18" charset="0"/>
                <a:cs typeface="Times New Roman" panose="02020603050405020304" pitchFamily="18" charset="0"/>
              </a:rPr>
              <a:t>Collaborates with different stakeholders.</a:t>
            </a:r>
          </a:p>
          <a:p>
            <a:pPr algn="just"/>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algn="just"/>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16386" name="Picture 2" descr="Reports: An Introduction ~ Technical Writing">
            <a:extLst>
              <a:ext uri="{FF2B5EF4-FFF2-40B4-BE49-F238E27FC236}">
                <a16:creationId xmlns:a16="http://schemas.microsoft.com/office/drawing/2014/main" xmlns="" id="{518F9850-4E2E-4054-83E8-8BB9EE618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100" y="118271"/>
            <a:ext cx="2514600" cy="18192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0082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FEE69E-5B19-4114-8BBE-08BD58AA3522}"/>
              </a:ext>
            </a:extLst>
          </p:cNvPr>
          <p:cNvSpPr>
            <a:spLocks noGrp="1"/>
          </p:cNvSpPr>
          <p:nvPr>
            <p:ph type="title"/>
          </p:nvPr>
        </p:nvSpPr>
        <p:spPr/>
        <p:txBody>
          <a:bodyPr>
            <a:normAutofit/>
          </a:bodyPr>
          <a:lstStyle/>
          <a:p>
            <a:pPr algn="ctr"/>
            <a:r>
              <a:rPr lang="en-US" sz="3200" b="1"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Conclusion:</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r>
            <a:br>
              <a:rPr lang="en-US" sz="32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AE2B9474-C73B-4F6C-BE23-D504136058DE}"/>
              </a:ext>
            </a:extLst>
          </p:cNvPr>
          <p:cNvSpPr>
            <a:spLocks noGrp="1"/>
          </p:cNvSpPr>
          <p:nvPr>
            <p:ph idx="1"/>
          </p:nvPr>
        </p:nvSpPr>
        <p:spPr>
          <a:xfrm>
            <a:off x="628650" y="1143000"/>
            <a:ext cx="7886700" cy="5033963"/>
          </a:xfrm>
        </p:spPr>
        <p:txBody>
          <a:bodyPr>
            <a:normAutofit fontScale="25000" lnSpcReduction="20000"/>
          </a:bodyPr>
          <a:lstStyle/>
          <a:p>
            <a:pPr marL="0" marR="0" indent="0" algn="just">
              <a:lnSpc>
                <a:spcPct val="115000"/>
              </a:lnSpc>
              <a:spcBef>
                <a:spcPts val="0"/>
              </a:spcBef>
              <a:spcAft>
                <a:spcPts val="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1200" dirty="0">
                <a:effectLst/>
                <a:latin typeface="Times New Roman" panose="02020603050405020304" pitchFamily="18" charset="0"/>
                <a:ea typeface="Calibri" panose="020F0502020204030204" pitchFamily="34" charset="0"/>
                <a:cs typeface="Times New Roman" panose="02020603050405020304" pitchFamily="18" charset="0"/>
              </a:rPr>
              <a:t>Educational leadership guarantees everyone’s support for their own development. The community builds opportunities to develop each individual. No matter what stages of life any of these individuals find themselves in, there is an awareness of the need to continually learn, stretch their skills, and engage with new information. Equity, equality, and social justice create another condition of educational leadership</a:t>
            </a:r>
          </a:p>
          <a:p>
            <a:pPr marL="0" marR="0" algn="just">
              <a:lnSpc>
                <a:spcPct val="115000"/>
              </a:lnSpc>
              <a:spcBef>
                <a:spcPts val="0"/>
              </a:spcBef>
              <a:spcAft>
                <a:spcPts val="0"/>
              </a:spcAft>
            </a:pPr>
            <a:r>
              <a:rPr lang="en-US" sz="11200" dirty="0">
                <a:effectLst/>
                <a:latin typeface="Times New Roman" panose="02020603050405020304" pitchFamily="18" charset="0"/>
                <a:ea typeface="Calibri" panose="020F0502020204030204" pitchFamily="34" charset="0"/>
                <a:cs typeface="Times New Roman" panose="02020603050405020304" pitchFamily="18" charset="0"/>
              </a:rPr>
              <a:t>School should be a place of resistance to injustice. Educational leadership is contextualized and reflective.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86156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4E4DE2-0F80-419B-A88A-18F76B6A5AB8}"/>
              </a:ext>
            </a:extLst>
          </p:cNvPr>
          <p:cNvSpPr>
            <a:spLocks noGrp="1"/>
          </p:cNvSpPr>
          <p:nvPr>
            <p:ph type="title"/>
          </p:nvPr>
        </p:nvSpPr>
        <p:spPr>
          <a:xfrm>
            <a:off x="628650" y="365129"/>
            <a:ext cx="7886700" cy="701672"/>
          </a:xfrm>
        </p:spPr>
        <p:txBody>
          <a:bodyPr>
            <a:normAutofit/>
          </a:bodyPr>
          <a:lstStyle/>
          <a:p>
            <a:pPr algn="ctr"/>
            <a:r>
              <a:rPr lang="en-US" sz="3200" b="1"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Conclusion  </a:t>
            </a:r>
            <a:r>
              <a:rPr lang="en-US" sz="3200" b="1"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Cont</a:t>
            </a:r>
            <a:r>
              <a:rPr lang="en-US" sz="3200" b="1" dirty="0" err="1">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.d</a:t>
            </a:r>
            <a:endParaRPr lang="en-US" sz="3200" dirty="0">
              <a:solidFill>
                <a:schemeClr val="accent1"/>
              </a:solidFill>
            </a:endParaRPr>
          </a:p>
        </p:txBody>
      </p:sp>
      <p:sp>
        <p:nvSpPr>
          <p:cNvPr id="3" name="Content Placeholder 2">
            <a:extLst>
              <a:ext uri="{FF2B5EF4-FFF2-40B4-BE49-F238E27FC236}">
                <a16:creationId xmlns:a16="http://schemas.microsoft.com/office/drawing/2014/main" xmlns="" id="{E8115B2D-7920-4369-8308-955F2FAE59AC}"/>
              </a:ext>
            </a:extLst>
          </p:cNvPr>
          <p:cNvSpPr>
            <a:spLocks noGrp="1"/>
          </p:cNvSpPr>
          <p:nvPr>
            <p:ph idx="1"/>
          </p:nvPr>
        </p:nvSpPr>
        <p:spPr>
          <a:xfrm>
            <a:off x="628650" y="1447800"/>
            <a:ext cx="7886700" cy="4729163"/>
          </a:xfrm>
        </p:spPr>
        <p:txBody>
          <a:bodyPr>
            <a:normAutofit/>
          </a:bodyPr>
          <a:lstStyle/>
          <a:p>
            <a:pPr algn="just"/>
            <a:r>
              <a:rPr lang="en-US" sz="3000" dirty="0">
                <a:effectLst/>
                <a:latin typeface="Times New Roman" panose="02020603050405020304" pitchFamily="18" charset="0"/>
                <a:ea typeface="Calibri" panose="020F0502020204030204" pitchFamily="34" charset="0"/>
                <a:cs typeface="Times New Roman" panose="02020603050405020304" pitchFamily="18" charset="0"/>
              </a:rPr>
              <a:t>Critical thinking about the context of the school and the state of the environment is an important starting point for building reflection.</a:t>
            </a:r>
          </a:p>
          <a:p>
            <a:pPr algn="just"/>
            <a:r>
              <a:rPr lang="en-US" sz="3000" dirty="0">
                <a:effectLst/>
                <a:latin typeface="Times New Roman" panose="02020603050405020304" pitchFamily="18" charset="0"/>
                <a:ea typeface="Calibri" panose="020F0502020204030204" pitchFamily="34" charset="0"/>
                <a:cs typeface="Times New Roman" panose="02020603050405020304" pitchFamily="18" charset="0"/>
              </a:rPr>
              <a:t>Reflexivity is the ability to reflect on actions and str</a:t>
            </a:r>
            <a:r>
              <a:rPr lang="en-US" dirty="0">
                <a:effectLst/>
                <a:latin typeface="Times New Roman" panose="02020603050405020304" pitchFamily="18" charset="0"/>
                <a:ea typeface="Calibri" panose="020F0502020204030204" pitchFamily="34" charset="0"/>
                <a:cs typeface="Times New Roman" panose="02020603050405020304" pitchFamily="18" charset="0"/>
              </a:rPr>
              <a:t>ive to accurately assess reality, and to think about context in the cultural, material, and socio-political dimensions. Educational leadership is distributed and participatory (Bell, Les, and Howard Stevenson, 2006). </a:t>
            </a:r>
          </a:p>
          <a:p>
            <a:endParaRPr lang="en-US" dirty="0"/>
          </a:p>
        </p:txBody>
      </p:sp>
    </p:spTree>
    <p:extLst>
      <p:ext uri="{BB962C8B-B14F-4D97-AF65-F5344CB8AC3E}">
        <p14:creationId xmlns:p14="http://schemas.microsoft.com/office/powerpoint/2010/main" val="16836974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1"/>
            <a:ext cx="7886700" cy="609600"/>
          </a:xfrm>
        </p:spPr>
        <p:txBody>
          <a:bodyPr>
            <a:normAutofit fontScale="90000"/>
          </a:bodyPr>
          <a:lstStyle/>
          <a:p>
            <a:r>
              <a:rPr lang="en-US" b="1" dirty="0" smtClean="0"/>
              <a:t>References</a:t>
            </a:r>
            <a:endParaRPr lang="en-US" b="1" dirty="0"/>
          </a:p>
        </p:txBody>
      </p:sp>
      <p:sp>
        <p:nvSpPr>
          <p:cNvPr id="3" name="Content Placeholder 2"/>
          <p:cNvSpPr>
            <a:spLocks noGrp="1"/>
          </p:cNvSpPr>
          <p:nvPr>
            <p:ph idx="1"/>
          </p:nvPr>
        </p:nvSpPr>
        <p:spPr>
          <a:xfrm>
            <a:off x="628650" y="990600"/>
            <a:ext cx="7886700" cy="5186363"/>
          </a:xfrm>
        </p:spPr>
        <p:txBody>
          <a:bodyPr>
            <a:normAutofit fontScale="55000" lnSpcReduction="20000"/>
          </a:bodyPr>
          <a:lstStyle/>
          <a:p>
            <a:pPr lvl="0"/>
            <a:r>
              <a:rPr lang="en-US" dirty="0" err="1">
                <a:latin typeface="+mj-lt"/>
              </a:rPr>
              <a:t>Aven</a:t>
            </a:r>
            <a:r>
              <a:rPr lang="en-US" dirty="0">
                <a:latin typeface="+mj-lt"/>
              </a:rPr>
              <a:t>, </a:t>
            </a:r>
            <a:r>
              <a:rPr lang="en-US" dirty="0" err="1">
                <a:latin typeface="+mj-lt"/>
              </a:rPr>
              <a:t>Terje</a:t>
            </a:r>
            <a:r>
              <a:rPr lang="en-US" dirty="0">
                <a:latin typeface="+mj-lt"/>
              </a:rPr>
              <a:t>, and </a:t>
            </a:r>
            <a:r>
              <a:rPr lang="en-US" dirty="0" err="1">
                <a:latin typeface="+mj-lt"/>
              </a:rPr>
              <a:t>Ortwin</a:t>
            </a:r>
            <a:r>
              <a:rPr lang="en-US" dirty="0">
                <a:latin typeface="+mj-lt"/>
              </a:rPr>
              <a:t> </a:t>
            </a:r>
            <a:r>
              <a:rPr lang="en-US" dirty="0" err="1">
                <a:latin typeface="+mj-lt"/>
              </a:rPr>
              <a:t>Renn</a:t>
            </a:r>
            <a:r>
              <a:rPr lang="en-US" dirty="0">
                <a:latin typeface="+mj-lt"/>
              </a:rPr>
              <a:t>. 2010. Risk Management and Governance. Concepts, Guidelines and Applications.</a:t>
            </a:r>
            <a:endParaRPr lang="en-GB" dirty="0">
              <a:latin typeface="+mj-lt"/>
            </a:endParaRPr>
          </a:p>
          <a:p>
            <a:pPr lvl="0"/>
            <a:r>
              <a:rPr lang="en-US" dirty="0">
                <a:latin typeface="+mj-lt"/>
              </a:rPr>
              <a:t>Bell, Les, and Howard Stevenson. 2006. Education Policy: Process, Themes, and Impact. London and New York: </a:t>
            </a:r>
            <a:r>
              <a:rPr lang="en-US" dirty="0" err="1">
                <a:latin typeface="+mj-lt"/>
              </a:rPr>
              <a:t>Routlege</a:t>
            </a:r>
            <a:r>
              <a:rPr lang="en-US" dirty="0">
                <a:latin typeface="+mj-lt"/>
              </a:rPr>
              <a:t> </a:t>
            </a:r>
            <a:endParaRPr lang="en-GB" dirty="0">
              <a:latin typeface="+mj-lt"/>
            </a:endParaRPr>
          </a:p>
          <a:p>
            <a:pPr lvl="0"/>
            <a:r>
              <a:rPr lang="en-US" dirty="0">
                <a:latin typeface="+mj-lt"/>
              </a:rPr>
              <a:t>Berlin: Springer. Avery, Gayle. 2004. Understanding Leadership: Paradigms and Cases. New York: SAGE Publications Ltd. </a:t>
            </a:r>
            <a:endParaRPr lang="en-GB" dirty="0">
              <a:latin typeface="+mj-lt"/>
            </a:endParaRPr>
          </a:p>
          <a:p>
            <a:pPr lvl="0"/>
            <a:r>
              <a:rPr lang="en-US" dirty="0" err="1">
                <a:latin typeface="+mj-lt"/>
              </a:rPr>
              <a:t>Dweck</a:t>
            </a:r>
            <a:r>
              <a:rPr lang="en-US" dirty="0">
                <a:latin typeface="+mj-lt"/>
              </a:rPr>
              <a:t>, Carol. 2006. Mindset: The New Psychology of Success. New York: Random House. </a:t>
            </a:r>
            <a:endParaRPr lang="en-GB" dirty="0">
              <a:latin typeface="+mj-lt"/>
            </a:endParaRPr>
          </a:p>
          <a:p>
            <a:pPr lvl="0"/>
            <a:r>
              <a:rPr lang="en-US" dirty="0">
                <a:latin typeface="+mj-lt"/>
              </a:rPr>
              <a:t>Fielding, Michael, and Peter Moss. 2011. Radical Education and the Common School. A Democratic Alternative. London and New York: Routledge</a:t>
            </a:r>
            <a:endParaRPr lang="en-GB" dirty="0">
              <a:latin typeface="+mj-lt"/>
            </a:endParaRPr>
          </a:p>
          <a:p>
            <a:pPr lvl="0"/>
            <a:r>
              <a:rPr lang="en-US" dirty="0">
                <a:latin typeface="+mj-lt"/>
              </a:rPr>
              <a:t>Knowles, M. S. (1980). The modern practice of adult education: From pedagogy to andragogy. Englewood Cliffs, NJ: Cambridge Adult Education.</a:t>
            </a:r>
            <a:endParaRPr lang="en-GB" dirty="0">
              <a:latin typeface="+mj-lt"/>
            </a:endParaRPr>
          </a:p>
          <a:p>
            <a:pPr lvl="0"/>
            <a:r>
              <a:rPr lang="en-US" dirty="0" err="1">
                <a:latin typeface="+mj-lt"/>
              </a:rPr>
              <a:t>Macneill</a:t>
            </a:r>
            <a:r>
              <a:rPr lang="en-US" dirty="0">
                <a:latin typeface="+mj-lt"/>
              </a:rPr>
              <a:t>, N., Cavanagh, R., &amp; </a:t>
            </a:r>
            <a:r>
              <a:rPr lang="en-US" dirty="0" err="1">
                <a:latin typeface="+mj-lt"/>
              </a:rPr>
              <a:t>Silcox</a:t>
            </a:r>
            <a:r>
              <a:rPr lang="en-US" dirty="0">
                <a:latin typeface="+mj-lt"/>
              </a:rPr>
              <a:t>, S. (2005). </a:t>
            </a:r>
            <a:r>
              <a:rPr lang="en-US" i="1" dirty="0">
                <a:latin typeface="+mj-lt"/>
              </a:rPr>
              <a:t>Pedagogic Leadership: Refocusing on Learning and Teaching. </a:t>
            </a:r>
            <a:r>
              <a:rPr lang="en-US" i="1" dirty="0" err="1">
                <a:latin typeface="+mj-lt"/>
              </a:rPr>
              <a:t>InternationalElectronic</a:t>
            </a:r>
            <a:r>
              <a:rPr lang="en-US" i="1" dirty="0">
                <a:latin typeface="+mj-lt"/>
              </a:rPr>
              <a:t> Journal for Leadership in Learning</a:t>
            </a:r>
            <a:r>
              <a:rPr lang="en-US" dirty="0">
                <a:latin typeface="+mj-lt"/>
              </a:rPr>
              <a:t>.</a:t>
            </a:r>
            <a:endParaRPr lang="en-GB" dirty="0">
              <a:latin typeface="+mj-lt"/>
            </a:endParaRPr>
          </a:p>
          <a:p>
            <a:pPr lvl="0"/>
            <a:r>
              <a:rPr lang="en-US" dirty="0" err="1">
                <a:latin typeface="+mj-lt"/>
              </a:rPr>
              <a:t>Mythili</a:t>
            </a:r>
            <a:r>
              <a:rPr lang="en-US" dirty="0">
                <a:latin typeface="+mj-lt"/>
              </a:rPr>
              <a:t>, N. (2015). School Leadership Development: A Roadmap for Andhra Pradesh. Journal of Educational Planning and Administration, 29(4), 379-400. </a:t>
            </a:r>
            <a:endParaRPr lang="en-GB" dirty="0">
              <a:latin typeface="+mj-lt"/>
            </a:endParaRPr>
          </a:p>
          <a:p>
            <a:pPr lvl="0"/>
            <a:r>
              <a:rPr lang="en-US" dirty="0">
                <a:latin typeface="+mj-lt"/>
              </a:rPr>
              <a:t>Robinson, V., </a:t>
            </a:r>
            <a:r>
              <a:rPr lang="en-US" dirty="0" err="1">
                <a:latin typeface="+mj-lt"/>
              </a:rPr>
              <a:t>Hohepa</a:t>
            </a:r>
            <a:r>
              <a:rPr lang="en-US" dirty="0">
                <a:latin typeface="+mj-lt"/>
              </a:rPr>
              <a:t>, M. &amp; Lloyd, C. (2009). </a:t>
            </a:r>
            <a:r>
              <a:rPr lang="en-US" i="1" dirty="0">
                <a:latin typeface="+mj-lt"/>
              </a:rPr>
              <a:t>School leadership and student </a:t>
            </a:r>
            <a:r>
              <a:rPr lang="en-US" i="1" dirty="0" err="1">
                <a:latin typeface="+mj-lt"/>
              </a:rPr>
              <a:t>outcomes:,identifying</a:t>
            </a:r>
            <a:r>
              <a:rPr lang="en-US" i="1" dirty="0">
                <a:latin typeface="+mj-lt"/>
              </a:rPr>
              <a:t> what works and why. Best Evidence Syntheses Iteration </a:t>
            </a:r>
            <a:r>
              <a:rPr lang="en-US" dirty="0">
                <a:latin typeface="+mj-lt"/>
              </a:rPr>
              <a:t>(BES). New Zealand: Ministry </a:t>
            </a:r>
            <a:r>
              <a:rPr lang="en-US" dirty="0" err="1">
                <a:latin typeface="+mj-lt"/>
              </a:rPr>
              <a:t>ofEducation</a:t>
            </a:r>
            <a:r>
              <a:rPr lang="en-US" dirty="0">
                <a:latin typeface="+mj-lt"/>
              </a:rPr>
              <a:t>.</a:t>
            </a:r>
            <a:endParaRPr lang="en-GB" dirty="0">
              <a:latin typeface="+mj-lt"/>
            </a:endParaRPr>
          </a:p>
          <a:p>
            <a:pPr lvl="0"/>
            <a:r>
              <a:rPr lang="en-US" dirty="0">
                <a:latin typeface="+mj-lt"/>
              </a:rPr>
              <a:t>Taylor &amp; Francis Group. </a:t>
            </a:r>
            <a:r>
              <a:rPr lang="en-US" dirty="0" err="1">
                <a:latin typeface="+mj-lt"/>
              </a:rPr>
              <a:t>Biesta</a:t>
            </a:r>
            <a:r>
              <a:rPr lang="en-US" dirty="0">
                <a:latin typeface="+mj-lt"/>
              </a:rPr>
              <a:t>, </a:t>
            </a:r>
            <a:r>
              <a:rPr lang="en-US" dirty="0" err="1">
                <a:latin typeface="+mj-lt"/>
              </a:rPr>
              <a:t>Gert</a:t>
            </a:r>
            <a:r>
              <a:rPr lang="en-US" dirty="0">
                <a:latin typeface="+mj-lt"/>
              </a:rPr>
              <a:t>. 2015. What is Education For? On Good Education, Teacher </a:t>
            </a:r>
            <a:r>
              <a:rPr lang="en-US" dirty="0" err="1">
                <a:latin typeface="+mj-lt"/>
              </a:rPr>
              <a:t>Judgement</a:t>
            </a:r>
            <a:r>
              <a:rPr lang="en-US" dirty="0">
                <a:latin typeface="+mj-lt"/>
              </a:rPr>
              <a:t>, and Educational Professionalism. European Journal of Education </a:t>
            </a:r>
            <a:endParaRPr lang="en-GB" dirty="0">
              <a:latin typeface="+mj-lt"/>
            </a:endParaRPr>
          </a:p>
          <a:p>
            <a:pPr lvl="0"/>
            <a:r>
              <a:rPr lang="en-US" dirty="0" err="1">
                <a:latin typeface="+mj-lt"/>
              </a:rPr>
              <a:t>Wydawnictwo</a:t>
            </a:r>
            <a:r>
              <a:rPr lang="en-US" dirty="0">
                <a:latin typeface="+mj-lt"/>
              </a:rPr>
              <a:t> </a:t>
            </a:r>
            <a:r>
              <a:rPr lang="en-US" dirty="0" err="1">
                <a:latin typeface="+mj-lt"/>
              </a:rPr>
              <a:t>Dolno´sl</a:t>
            </a:r>
            <a:r>
              <a:rPr lang="en-US" dirty="0">
                <a:latin typeface="+mj-lt"/>
              </a:rPr>
              <a:t> ˛</a:t>
            </a:r>
            <a:r>
              <a:rPr lang="en-US" dirty="0" err="1">
                <a:latin typeface="+mj-lt"/>
              </a:rPr>
              <a:t>askie</a:t>
            </a:r>
            <a:r>
              <a:rPr lang="en-US" dirty="0">
                <a:latin typeface="+mj-lt"/>
              </a:rPr>
              <a:t>. </a:t>
            </a:r>
            <a:r>
              <a:rPr lang="en-US" dirty="0" err="1">
                <a:latin typeface="+mj-lt"/>
              </a:rPr>
              <a:t>Ciampa</a:t>
            </a:r>
            <a:r>
              <a:rPr lang="en-US" dirty="0">
                <a:latin typeface="+mj-lt"/>
              </a:rPr>
              <a:t>, Dan. 2016. When Charismatic Leadership Goes Too Far. Harvard Business Review, November 21.</a:t>
            </a:r>
            <a:endParaRPr lang="en-GB" dirty="0">
              <a:latin typeface="+mj-lt"/>
            </a:endParaRPr>
          </a:p>
          <a:p>
            <a:endParaRPr lang="en-US" dirty="0"/>
          </a:p>
        </p:txBody>
      </p:sp>
    </p:spTree>
    <p:extLst>
      <p:ext uri="{BB962C8B-B14F-4D97-AF65-F5344CB8AC3E}">
        <p14:creationId xmlns:p14="http://schemas.microsoft.com/office/powerpoint/2010/main" val="26578918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C65FF7-B873-4D04-8F1D-FE83CF401D9A}"/>
              </a:ext>
            </a:extLst>
          </p:cNvPr>
          <p:cNvSpPr>
            <a:spLocks noGrp="1"/>
          </p:cNvSpPr>
          <p:nvPr>
            <p:ph type="title"/>
          </p:nvPr>
        </p:nvSpPr>
        <p:spPr/>
        <p:txBody>
          <a:bodyPr/>
          <a:lstStyle/>
          <a:p>
            <a:pPr algn="ctr"/>
            <a:r>
              <a:rPr lang="en-US" b="1" dirty="0">
                <a:solidFill>
                  <a:schemeClr val="accent1"/>
                </a:solidFill>
                <a:effectLst>
                  <a:outerShdw blurRad="38100" dist="38100" dir="2700000" algn="tl">
                    <a:srgbClr val="000000">
                      <a:alpha val="43137"/>
                    </a:srgbClr>
                  </a:outerShdw>
                </a:effectLst>
                <a:latin typeface="Arial Black" panose="020B0A04020102020204" pitchFamily="34" charset="0"/>
              </a:rPr>
              <a:t>Thank </a:t>
            </a:r>
            <a:r>
              <a:rPr lang="en-US" b="1" dirty="0" smtClean="0">
                <a:solidFill>
                  <a:schemeClr val="accent1"/>
                </a:solidFill>
                <a:effectLst>
                  <a:outerShdw blurRad="38100" dist="38100" dir="2700000" algn="tl">
                    <a:srgbClr val="000000">
                      <a:alpha val="43137"/>
                    </a:srgbClr>
                  </a:outerShdw>
                </a:effectLst>
                <a:latin typeface="Arial Black" panose="020B0A04020102020204" pitchFamily="34" charset="0"/>
              </a:rPr>
              <a:t>you</a:t>
            </a:r>
            <a:endParaRPr lang="en-US" b="1" dirty="0">
              <a:solidFill>
                <a:schemeClr val="accent1"/>
              </a:solidFill>
              <a:effectLst>
                <a:outerShdw blurRad="38100" dist="38100" dir="2700000" algn="tl">
                  <a:srgbClr val="000000">
                    <a:alpha val="43137"/>
                  </a:srgbClr>
                </a:outerShdw>
              </a:effectLst>
              <a:latin typeface="Arial Black" panose="020B0A04020102020204" pitchFamily="34" charset="0"/>
            </a:endParaRPr>
          </a:p>
        </p:txBody>
      </p:sp>
      <p:pic>
        <p:nvPicPr>
          <p:cNvPr id="1026" name="Picture 2" descr="Hand clapping started long ago. Hand clapping may be common for some, but  have you ever really thought about some… | Applause gif, Animated  emoticons, Clapping gif">
            <a:extLst>
              <a:ext uri="{FF2B5EF4-FFF2-40B4-BE49-F238E27FC236}">
                <a16:creationId xmlns:a16="http://schemas.microsoft.com/office/drawing/2014/main" xmlns="" id="{3D8CC356-F919-454F-AB27-E3AB999E2B00}"/>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96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7897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304800"/>
            <a:ext cx="8768255" cy="6400800"/>
          </a:xfrm>
          <a:prstGeom prst="rect">
            <a:avLst/>
          </a:prstGeom>
          <a:solidFill>
            <a:srgbClr val="FFFF00"/>
          </a:solidFill>
          <a:ln>
            <a:solidFill>
              <a:srgbClr val="FFFF00"/>
            </a:solidFill>
          </a:ln>
          <a:effectLst/>
        </p:spPr>
      </p:pic>
    </p:spTree>
    <p:extLst>
      <p:ext uri="{BB962C8B-B14F-4D97-AF65-F5344CB8AC3E}">
        <p14:creationId xmlns:p14="http://schemas.microsoft.com/office/powerpoint/2010/main" val="1081626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48DA60-8312-4366-9AF5-FB20F0E26D16}"/>
              </a:ext>
            </a:extLst>
          </p:cNvPr>
          <p:cNvSpPr>
            <a:spLocks noGrp="1"/>
          </p:cNvSpPr>
          <p:nvPr>
            <p:ph type="title"/>
          </p:nvPr>
        </p:nvSpPr>
        <p:spPr>
          <a:xfrm>
            <a:off x="629841" y="365129"/>
            <a:ext cx="7886700" cy="1082671"/>
          </a:xfrm>
        </p:spPr>
        <p:txBody>
          <a:bodyPr>
            <a:normAutofit fontScale="90000"/>
          </a:bodyPr>
          <a:lstStyle/>
          <a:p>
            <a:r>
              <a:rPr kumimoji="0" lang="en-US" sz="4000" b="1" i="0" u="none" strike="noStrike" kern="1200" cap="none" spc="0" normalizeH="0" baseline="0" noProof="0" dirty="0">
                <a:ln>
                  <a:noFill/>
                </a:ln>
                <a:solidFill>
                  <a:prstClr val="black"/>
                </a:solidFill>
                <a:effectLst/>
                <a:uLnTx/>
                <a:uFillTx/>
                <a:latin typeface="Calibri Light"/>
                <a:ea typeface="+mj-ea"/>
                <a:cs typeface="+mj-cs"/>
              </a:rPr>
              <a:t>Core functions of School Leadership</a:t>
            </a:r>
            <a:br>
              <a:rPr kumimoji="0" lang="en-US" sz="4000" b="1" i="0" u="none" strike="noStrike" kern="1200" cap="none" spc="0" normalizeH="0" baseline="0" noProof="0" dirty="0">
                <a:ln>
                  <a:noFill/>
                </a:ln>
                <a:solidFill>
                  <a:prstClr val="black"/>
                </a:solidFill>
                <a:effectLst/>
                <a:uLnTx/>
                <a:uFillTx/>
                <a:latin typeface="Calibri Light"/>
                <a:ea typeface="+mj-ea"/>
                <a:cs typeface="+mj-cs"/>
              </a:rPr>
            </a:br>
            <a:r>
              <a:rPr kumimoji="0" lang="en-US" sz="4000" b="1" i="0" u="none" strike="noStrike" kern="1200" cap="none" spc="0" normalizeH="0" baseline="0" noProof="0" dirty="0">
                <a:ln>
                  <a:noFill/>
                </a:ln>
                <a:solidFill>
                  <a:prstClr val="black"/>
                </a:solidFill>
                <a:effectLst/>
                <a:uLnTx/>
                <a:uFillTx/>
                <a:latin typeface="Calibri Light"/>
                <a:ea typeface="+mj-ea"/>
                <a:cs typeface="+mj-cs"/>
              </a:rPr>
              <a:t> </a:t>
            </a:r>
            <a:endParaRPr lang="en-US" dirty="0"/>
          </a:p>
        </p:txBody>
      </p:sp>
      <p:sp>
        <p:nvSpPr>
          <p:cNvPr id="3" name="Text Placeholder 2">
            <a:extLst>
              <a:ext uri="{FF2B5EF4-FFF2-40B4-BE49-F238E27FC236}">
                <a16:creationId xmlns:a16="http://schemas.microsoft.com/office/drawing/2014/main" xmlns="" id="{F9D96646-E573-4BBB-BE74-CD59C3DF7832}"/>
              </a:ext>
            </a:extLst>
          </p:cNvPr>
          <p:cNvSpPr>
            <a:spLocks noGrp="1"/>
          </p:cNvSpPr>
          <p:nvPr>
            <p:ph type="body" idx="1"/>
          </p:nvPr>
        </p:nvSpPr>
        <p:spPr>
          <a:xfrm>
            <a:off x="629842" y="1023147"/>
            <a:ext cx="3868340" cy="653253"/>
          </a:xfrm>
        </p:spPr>
        <p:txBody>
          <a:bodyPr>
            <a:normAutofit/>
          </a:bodyPr>
          <a:lstStyle/>
          <a:p>
            <a:endParaRPr lang="en-US" dirty="0"/>
          </a:p>
        </p:txBody>
      </p:sp>
      <p:sp>
        <p:nvSpPr>
          <p:cNvPr id="5" name="Text Placeholder 4">
            <a:extLst>
              <a:ext uri="{FF2B5EF4-FFF2-40B4-BE49-F238E27FC236}">
                <a16:creationId xmlns:a16="http://schemas.microsoft.com/office/drawing/2014/main" xmlns="" id="{26230B27-5B52-4074-9066-D97A312CE78B}"/>
              </a:ext>
            </a:extLst>
          </p:cNvPr>
          <p:cNvSpPr>
            <a:spLocks noGrp="1"/>
          </p:cNvSpPr>
          <p:nvPr>
            <p:ph type="body" sz="quarter" idx="3"/>
          </p:nvPr>
        </p:nvSpPr>
        <p:spPr/>
        <p:txBody>
          <a:bodyPr>
            <a:normAutofit/>
          </a:bodyPr>
          <a:lstStyle/>
          <a:p>
            <a:endParaRPr lang="en-US"/>
          </a:p>
        </p:txBody>
      </p:sp>
      <p:pic>
        <p:nvPicPr>
          <p:cNvPr id="7" name="Content Placeholder 6">
            <a:extLst>
              <a:ext uri="{FF2B5EF4-FFF2-40B4-BE49-F238E27FC236}">
                <a16:creationId xmlns:a16="http://schemas.microsoft.com/office/drawing/2014/main" xmlns="" id="{110DF675-7303-4F35-AFB9-0316CD54F055}"/>
              </a:ext>
            </a:extLst>
          </p:cNvPr>
          <p:cNvPicPr>
            <a:picLocks noGrp="1" noChangeAspect="1"/>
          </p:cNvPicPr>
          <p:nvPr>
            <p:ph sz="quarter" idx="4"/>
          </p:nvPr>
        </p:nvPicPr>
        <p:blipFill>
          <a:blip r:embed="rId2"/>
          <a:stretch>
            <a:fillRect/>
          </a:stretch>
        </p:blipFill>
        <p:spPr>
          <a:xfrm>
            <a:off x="228599" y="1068582"/>
            <a:ext cx="8686800" cy="4887891"/>
          </a:xfrm>
          <a:prstGeom prst="rect">
            <a:avLst/>
          </a:prstGeom>
          <a:ln>
            <a:solidFill>
              <a:schemeClr val="tx1"/>
            </a:solidFill>
          </a:ln>
        </p:spPr>
      </p:pic>
      <p:pic>
        <p:nvPicPr>
          <p:cNvPr id="8" name="Picture 7">
            <a:extLst>
              <a:ext uri="{FF2B5EF4-FFF2-40B4-BE49-F238E27FC236}">
                <a16:creationId xmlns:a16="http://schemas.microsoft.com/office/drawing/2014/main" xmlns="" id="{0E8EE411-E5F6-434E-99E8-CA7417C325D2}"/>
              </a:ext>
            </a:extLst>
          </p:cNvPr>
          <p:cNvPicPr>
            <a:picLocks noChangeAspect="1"/>
          </p:cNvPicPr>
          <p:nvPr/>
        </p:nvPicPr>
        <p:blipFill>
          <a:blip r:embed="rId3"/>
          <a:stretch>
            <a:fillRect/>
          </a:stretch>
        </p:blipFill>
        <p:spPr>
          <a:xfrm>
            <a:off x="0" y="838200"/>
            <a:ext cx="9143999" cy="258305"/>
          </a:xfrm>
          <a:prstGeom prst="rect">
            <a:avLst/>
          </a:prstGeom>
        </p:spPr>
      </p:pic>
      <p:sp>
        <p:nvSpPr>
          <p:cNvPr id="6" name="TextBox 5"/>
          <p:cNvSpPr txBox="1"/>
          <p:nvPr/>
        </p:nvSpPr>
        <p:spPr>
          <a:xfrm>
            <a:off x="6742241" y="6223655"/>
            <a:ext cx="1755609" cy="369332"/>
          </a:xfrm>
          <a:prstGeom prst="rect">
            <a:avLst/>
          </a:prstGeom>
          <a:noFill/>
        </p:spPr>
        <p:txBody>
          <a:bodyPr wrap="none" rtlCol="0">
            <a:spAutoFit/>
          </a:bodyPr>
          <a:lstStyle/>
          <a:p>
            <a:r>
              <a:rPr lang="en-US" dirty="0" err="1">
                <a:solidFill>
                  <a:prstClr val="black"/>
                </a:solidFill>
                <a:latin typeface="Bookman Old Style" panose="02050604050505020204" pitchFamily="18" charset="0"/>
              </a:rPr>
              <a:t>Mythili</a:t>
            </a:r>
            <a:r>
              <a:rPr lang="en-US" dirty="0">
                <a:solidFill>
                  <a:prstClr val="black"/>
                </a:solidFill>
                <a:latin typeface="Bookman Old Style" panose="02050604050505020204" pitchFamily="18" charset="0"/>
              </a:rPr>
              <a:t>, 2021)</a:t>
            </a:r>
            <a:endParaRPr lang="en-US" dirty="0">
              <a:solidFill>
                <a:prstClr val="black"/>
              </a:solidFill>
            </a:endParaRPr>
          </a:p>
        </p:txBody>
      </p:sp>
    </p:spTree>
    <p:extLst>
      <p:ext uri="{BB962C8B-B14F-4D97-AF65-F5344CB8AC3E}">
        <p14:creationId xmlns:p14="http://schemas.microsoft.com/office/powerpoint/2010/main" val="16250122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BB9064-BC83-4A4B-B894-1B0AE5F4273E}"/>
              </a:ext>
            </a:extLst>
          </p:cNvPr>
          <p:cNvSpPr>
            <a:spLocks noGrp="1"/>
          </p:cNvSpPr>
          <p:nvPr>
            <p:ph type="title"/>
          </p:nvPr>
        </p:nvSpPr>
        <p:spPr>
          <a:xfrm>
            <a:off x="565404" y="0"/>
            <a:ext cx="7886700" cy="603113"/>
          </a:xfrm>
        </p:spPr>
        <p:txBody>
          <a:bodyPr>
            <a:normAutofit fontScale="90000"/>
          </a:bodyPr>
          <a:lstStyle/>
          <a:p>
            <a:pPr algn="ctr"/>
            <a:r>
              <a:rPr kumimoji="0" lang="en-US" sz="4000" b="1" i="0" u="none" strike="noStrike" kern="1200" cap="none" spc="0" normalizeH="0" baseline="0" noProof="0" dirty="0">
                <a:ln>
                  <a:noFill/>
                </a:ln>
                <a:solidFill>
                  <a:prstClr val="black"/>
                </a:solidFill>
                <a:effectLst/>
                <a:uLnTx/>
                <a:uFillTx/>
                <a:latin typeface="Calibri Light"/>
                <a:ea typeface="+mj-ea"/>
                <a:cs typeface="+mj-cs"/>
              </a:rPr>
              <a:t>                            </a:t>
            </a:r>
            <a:br>
              <a:rPr kumimoji="0" lang="en-US" sz="4000" b="1" i="0" u="none" strike="noStrike" kern="1200" cap="none" spc="0" normalizeH="0" baseline="0" noProof="0" dirty="0">
                <a:ln>
                  <a:noFill/>
                </a:ln>
                <a:solidFill>
                  <a:prstClr val="black"/>
                </a:solidFill>
                <a:effectLst/>
                <a:uLnTx/>
                <a:uFillTx/>
                <a:latin typeface="Calibri Light"/>
                <a:ea typeface="+mj-ea"/>
                <a:cs typeface="+mj-cs"/>
              </a:rPr>
            </a:br>
            <a:r>
              <a:rPr kumimoji="0" lang="en-US" sz="4000" b="1" i="0" u="none" strike="noStrike" kern="1200" cap="none" spc="0" normalizeH="0" baseline="0" noProof="0" dirty="0">
                <a:ln>
                  <a:noFill/>
                </a:ln>
                <a:solidFill>
                  <a:prstClr val="black"/>
                </a:solidFill>
                <a:effectLst/>
                <a:uLnTx/>
                <a:uFillTx/>
                <a:latin typeface="Calibri Light"/>
                <a:ea typeface="+mj-ea"/>
                <a:cs typeface="+mj-cs"/>
              </a:rPr>
              <a:t/>
            </a:r>
            <a:br>
              <a:rPr kumimoji="0" lang="en-US" sz="4000" b="1" i="0" u="none" strike="noStrike" kern="1200" cap="none" spc="0" normalizeH="0" baseline="0" noProof="0" dirty="0">
                <a:ln>
                  <a:noFill/>
                </a:ln>
                <a:solidFill>
                  <a:prstClr val="black"/>
                </a:solidFill>
                <a:effectLst/>
                <a:uLnTx/>
                <a:uFillTx/>
                <a:latin typeface="Calibri Light"/>
                <a:ea typeface="+mj-ea"/>
                <a:cs typeface="+mj-cs"/>
              </a:rPr>
            </a:br>
            <a:r>
              <a:rPr kumimoji="0" lang="en-US" sz="4000" b="1" i="0" u="none" strike="noStrike" kern="1200" cap="none" spc="0" normalizeH="0" baseline="0" noProof="0" dirty="0">
                <a:ln>
                  <a:noFill/>
                </a:ln>
                <a:solidFill>
                  <a:prstClr val="black"/>
                </a:solidFill>
                <a:effectLst/>
                <a:uLnTx/>
                <a:uFillTx/>
                <a:latin typeface="Calibri Light"/>
                <a:ea typeface="+mj-ea"/>
                <a:cs typeface="+mj-cs"/>
              </a:rPr>
              <a:t>Pedagogy</a:t>
            </a:r>
            <a:br>
              <a:rPr kumimoji="0" lang="en-US" sz="4000" b="1" i="0" u="none" strike="noStrike" kern="1200" cap="none" spc="0" normalizeH="0" baseline="0" noProof="0" dirty="0">
                <a:ln>
                  <a:noFill/>
                </a:ln>
                <a:solidFill>
                  <a:prstClr val="black"/>
                </a:solidFill>
                <a:effectLst/>
                <a:uLnTx/>
                <a:uFillTx/>
                <a:latin typeface="Calibri Light"/>
                <a:ea typeface="+mj-ea"/>
                <a:cs typeface="+mj-cs"/>
              </a:rPr>
            </a:br>
            <a:endParaRPr lang="en-US" dirty="0"/>
          </a:p>
        </p:txBody>
      </p:sp>
      <p:sp>
        <p:nvSpPr>
          <p:cNvPr id="3" name="Content Placeholder 2">
            <a:extLst>
              <a:ext uri="{FF2B5EF4-FFF2-40B4-BE49-F238E27FC236}">
                <a16:creationId xmlns:a16="http://schemas.microsoft.com/office/drawing/2014/main" xmlns="" id="{9C78AEA8-AE7A-4F86-8DF0-2CE8FF469A3C}"/>
              </a:ext>
            </a:extLst>
          </p:cNvPr>
          <p:cNvSpPr>
            <a:spLocks noGrp="1"/>
          </p:cNvSpPr>
          <p:nvPr>
            <p:ph sz="half" idx="1"/>
          </p:nvPr>
        </p:nvSpPr>
        <p:spPr/>
        <p:txBody>
          <a:bodyPr>
            <a:normAutofit lnSpcReduction="1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600" b="0" i="1" u="none" strike="noStrike" kern="1200" cap="none" spc="0" normalizeH="0" baseline="0" noProof="0" dirty="0">
                <a:ln>
                  <a:noFill/>
                </a:ln>
                <a:solidFill>
                  <a:prstClr val="black"/>
                </a:solidFill>
                <a:effectLst/>
                <a:uLnTx/>
                <a:uFillTx/>
                <a:latin typeface="Calibri Light"/>
                <a:ea typeface="+mn-ea"/>
                <a:cs typeface="+mn-cs"/>
              </a:rPr>
              <a:t>Malcolm Knowles (1980) highlighted that pedagogy </a:t>
            </a:r>
            <a:r>
              <a:rPr kumimoji="0" lang="en-US" altLang="en-US" sz="2600" b="0" i="1" u="none" strike="noStrike" kern="1200" cap="none" spc="0" normalizeH="0" baseline="0" noProof="0" dirty="0" err="1">
                <a:ln>
                  <a:noFill/>
                </a:ln>
                <a:solidFill>
                  <a:prstClr val="black"/>
                </a:solidFill>
                <a:effectLst/>
                <a:uLnTx/>
                <a:uFillTx/>
                <a:latin typeface="Calibri Light"/>
                <a:ea typeface="+mn-ea"/>
                <a:cs typeface="+mn-cs"/>
              </a:rPr>
              <a:t>is“the</a:t>
            </a:r>
            <a:r>
              <a:rPr kumimoji="0" lang="en-US" altLang="en-US" sz="2600" b="0" i="1" u="none" strike="noStrike" kern="1200" cap="none" spc="0" normalizeH="0" baseline="0" noProof="0" dirty="0">
                <a:ln>
                  <a:noFill/>
                </a:ln>
                <a:solidFill>
                  <a:prstClr val="black"/>
                </a:solidFill>
                <a:effectLst/>
                <a:uLnTx/>
                <a:uFillTx/>
                <a:latin typeface="Calibri Light"/>
                <a:ea typeface="+mn-ea"/>
                <a:cs typeface="+mn-cs"/>
              </a:rPr>
              <a:t> art and science of teaching children”.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1" u="none" strike="noStrike" kern="1200" cap="none" spc="0" normalizeH="0" baseline="0" noProof="0" dirty="0">
                <a:ln>
                  <a:noFill/>
                </a:ln>
                <a:solidFill>
                  <a:prstClr val="black"/>
                </a:solidFill>
                <a:effectLst/>
                <a:uLnTx/>
                <a:uFillTx/>
                <a:latin typeface="Calibri Light"/>
                <a:ea typeface="+mn-ea"/>
                <a:cs typeface="+mn-cs"/>
              </a:rPr>
              <a:t>Pedagogy is based on the study of the learning process in children and includes methodologies and strategies that are being used to impart education to kids (</a:t>
            </a:r>
            <a:r>
              <a:rPr kumimoji="0" lang="en-US" sz="2600" b="0" i="1" u="none" strike="noStrike" kern="1200" cap="none" spc="0" normalizeH="0" baseline="0" noProof="0" dirty="0" err="1">
                <a:ln>
                  <a:noFill/>
                </a:ln>
                <a:solidFill>
                  <a:prstClr val="black"/>
                </a:solidFill>
                <a:effectLst/>
                <a:uLnTx/>
                <a:uFillTx/>
                <a:latin typeface="Calibri Light"/>
                <a:ea typeface="+mn-ea"/>
                <a:cs typeface="+mn-cs"/>
              </a:rPr>
              <a:t>Aven</a:t>
            </a:r>
            <a:r>
              <a:rPr kumimoji="0" lang="en-US" sz="2600" b="0" i="1" u="none" strike="noStrike" kern="1200" cap="none" spc="0" normalizeH="0" baseline="0" noProof="0" dirty="0">
                <a:ln>
                  <a:noFill/>
                </a:ln>
                <a:solidFill>
                  <a:prstClr val="black"/>
                </a:solidFill>
                <a:effectLst/>
                <a:uLnTx/>
                <a:uFillTx/>
                <a:latin typeface="Calibri Light"/>
                <a:ea typeface="+mn-ea"/>
                <a:cs typeface="+mn-cs"/>
              </a:rPr>
              <a:t>, </a:t>
            </a:r>
            <a:r>
              <a:rPr kumimoji="0" lang="en-US" sz="2600" b="0" i="1" u="none" strike="noStrike" kern="1200" cap="none" spc="0" normalizeH="0" baseline="0" noProof="0" dirty="0" err="1">
                <a:ln>
                  <a:noFill/>
                </a:ln>
                <a:solidFill>
                  <a:prstClr val="black"/>
                </a:solidFill>
                <a:effectLst/>
                <a:uLnTx/>
                <a:uFillTx/>
                <a:latin typeface="Calibri Light"/>
                <a:ea typeface="+mn-ea"/>
                <a:cs typeface="+mn-cs"/>
              </a:rPr>
              <a:t>Terje</a:t>
            </a:r>
            <a:r>
              <a:rPr kumimoji="0" lang="en-US" sz="2600" b="0" i="1" u="none" strike="noStrike" kern="1200" cap="none" spc="0" normalizeH="0" baseline="0" noProof="0" dirty="0">
                <a:ln>
                  <a:noFill/>
                </a:ln>
                <a:solidFill>
                  <a:prstClr val="black"/>
                </a:solidFill>
                <a:effectLst/>
                <a:uLnTx/>
                <a:uFillTx/>
                <a:latin typeface="Calibri Light"/>
                <a:ea typeface="+mn-ea"/>
                <a:cs typeface="+mn-cs"/>
              </a:rPr>
              <a:t>, and </a:t>
            </a:r>
            <a:r>
              <a:rPr kumimoji="0" lang="en-US" sz="2600" b="0" i="1" u="none" strike="noStrike" kern="1200" cap="none" spc="0" normalizeH="0" baseline="0" noProof="0" dirty="0" err="1">
                <a:ln>
                  <a:noFill/>
                </a:ln>
                <a:solidFill>
                  <a:prstClr val="black"/>
                </a:solidFill>
                <a:effectLst/>
                <a:uLnTx/>
                <a:uFillTx/>
                <a:latin typeface="Calibri Light"/>
                <a:ea typeface="+mn-ea"/>
                <a:cs typeface="+mn-cs"/>
              </a:rPr>
              <a:t>Ortwin</a:t>
            </a:r>
            <a:r>
              <a:rPr kumimoji="0" lang="en-US" sz="2600" b="0" i="1" u="none" strike="noStrike" kern="1200" cap="none" spc="0" normalizeH="0" baseline="0" noProof="0" dirty="0">
                <a:ln>
                  <a:noFill/>
                </a:ln>
                <a:solidFill>
                  <a:prstClr val="black"/>
                </a:solidFill>
                <a:effectLst/>
                <a:uLnTx/>
                <a:uFillTx/>
                <a:latin typeface="Calibri Light"/>
                <a:ea typeface="+mn-ea"/>
                <a:cs typeface="+mn-cs"/>
              </a:rPr>
              <a:t> </a:t>
            </a:r>
            <a:r>
              <a:rPr kumimoji="0" lang="en-US" sz="2600" b="0" i="1" u="none" strike="noStrike" kern="1200" cap="none" spc="0" normalizeH="0" baseline="0" noProof="0" dirty="0" err="1">
                <a:ln>
                  <a:noFill/>
                </a:ln>
                <a:solidFill>
                  <a:prstClr val="black"/>
                </a:solidFill>
                <a:effectLst/>
                <a:uLnTx/>
                <a:uFillTx/>
                <a:latin typeface="Calibri Light"/>
                <a:ea typeface="+mn-ea"/>
                <a:cs typeface="+mn-cs"/>
              </a:rPr>
              <a:t>Renn</a:t>
            </a:r>
            <a:r>
              <a:rPr kumimoji="0" lang="en-US" sz="2600" b="0" i="1" u="none" strike="noStrike" kern="1200" cap="none" spc="0" normalizeH="0" baseline="0" noProof="0" dirty="0">
                <a:ln>
                  <a:noFill/>
                </a:ln>
                <a:solidFill>
                  <a:prstClr val="black"/>
                </a:solidFill>
                <a:effectLst/>
                <a:uLnTx/>
                <a:uFillTx/>
                <a:latin typeface="Calibri Light"/>
                <a:ea typeface="+mn-ea"/>
                <a:cs typeface="+mn-cs"/>
              </a:rPr>
              <a:t>, 2010). </a:t>
            </a:r>
          </a:p>
          <a:p>
            <a:endParaRPr lang="en-US" dirty="0"/>
          </a:p>
        </p:txBody>
      </p:sp>
      <p:sp>
        <p:nvSpPr>
          <p:cNvPr id="5" name="Oval 4">
            <a:extLst>
              <a:ext uri="{FF2B5EF4-FFF2-40B4-BE49-F238E27FC236}">
                <a16:creationId xmlns:a16="http://schemas.microsoft.com/office/drawing/2014/main" xmlns="" id="{B2E3E644-E3BD-4EDA-92AD-C6344A374383}"/>
              </a:ext>
            </a:extLst>
          </p:cNvPr>
          <p:cNvSpPr/>
          <p:nvPr/>
        </p:nvSpPr>
        <p:spPr>
          <a:xfrm>
            <a:off x="4508754" y="1798193"/>
            <a:ext cx="4330446" cy="4091565"/>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xmlns="" id="{09201212-E4DB-4A92-88EF-E25DA10C8A3E}"/>
              </a:ext>
            </a:extLst>
          </p:cNvPr>
          <p:cNvPicPr>
            <a:picLocks noChangeAspect="1"/>
          </p:cNvPicPr>
          <p:nvPr/>
        </p:nvPicPr>
        <p:blipFill>
          <a:blip r:embed="rId3"/>
          <a:stretch>
            <a:fillRect/>
          </a:stretch>
        </p:blipFill>
        <p:spPr>
          <a:xfrm>
            <a:off x="4508754" y="1798192"/>
            <a:ext cx="4267617" cy="4113949"/>
          </a:xfrm>
          <a:prstGeom prst="rect">
            <a:avLst/>
          </a:prstGeom>
        </p:spPr>
      </p:pic>
      <p:pic>
        <p:nvPicPr>
          <p:cNvPr id="8" name="Picture 7">
            <a:extLst>
              <a:ext uri="{FF2B5EF4-FFF2-40B4-BE49-F238E27FC236}">
                <a16:creationId xmlns:a16="http://schemas.microsoft.com/office/drawing/2014/main" xmlns="" id="{60D257E9-E114-4D88-8962-714906E61BB3}"/>
              </a:ext>
            </a:extLst>
          </p:cNvPr>
          <p:cNvPicPr>
            <a:picLocks noChangeAspect="1"/>
          </p:cNvPicPr>
          <p:nvPr/>
        </p:nvPicPr>
        <p:blipFill>
          <a:blip r:embed="rId4"/>
          <a:stretch>
            <a:fillRect/>
          </a:stretch>
        </p:blipFill>
        <p:spPr>
          <a:xfrm>
            <a:off x="5970961" y="2922587"/>
            <a:ext cx="1621677" cy="1627773"/>
          </a:xfrm>
          <a:prstGeom prst="rect">
            <a:avLst/>
          </a:prstGeom>
        </p:spPr>
      </p:pic>
      <p:pic>
        <p:nvPicPr>
          <p:cNvPr id="9" name="Picture 8">
            <a:extLst>
              <a:ext uri="{FF2B5EF4-FFF2-40B4-BE49-F238E27FC236}">
                <a16:creationId xmlns:a16="http://schemas.microsoft.com/office/drawing/2014/main" xmlns="" id="{3C35D4F7-78F0-4B0F-A87F-BD5745B5F459}"/>
              </a:ext>
            </a:extLst>
          </p:cNvPr>
          <p:cNvPicPr/>
          <p:nvPr/>
        </p:nvPicPr>
        <p:blipFill>
          <a:blip r:embed="rId5"/>
          <a:stretch>
            <a:fillRect/>
          </a:stretch>
        </p:blipFill>
        <p:spPr>
          <a:xfrm>
            <a:off x="-25758" y="850542"/>
            <a:ext cx="9144000" cy="228600"/>
          </a:xfrm>
          <a:prstGeom prst="rect">
            <a:avLst/>
          </a:prstGeom>
        </p:spPr>
      </p:pic>
    </p:spTree>
    <p:extLst>
      <p:ext uri="{BB962C8B-B14F-4D97-AF65-F5344CB8AC3E}">
        <p14:creationId xmlns:p14="http://schemas.microsoft.com/office/powerpoint/2010/main" val="23544028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04800"/>
            <a:ext cx="7886700" cy="809187"/>
          </a:xfrm>
        </p:spPr>
        <p:txBody>
          <a:bodyPr>
            <a:normAutofit fontScale="90000"/>
          </a:bodyPr>
          <a:lstStyle/>
          <a:p>
            <a:pPr algn="ctr"/>
            <a:r>
              <a:rPr lang="en-US" b="1" dirty="0"/>
              <a:t>Andragogy</a:t>
            </a:r>
            <a:br>
              <a:rPr lang="en-US" b="1" dirty="0"/>
            </a:br>
            <a:endParaRPr lang="en-US" b="1" dirty="0"/>
          </a:p>
        </p:txBody>
      </p:sp>
      <p:sp>
        <p:nvSpPr>
          <p:cNvPr id="3" name="Content Placeholder 2"/>
          <p:cNvSpPr>
            <a:spLocks noGrp="1"/>
          </p:cNvSpPr>
          <p:nvPr>
            <p:ph sz="half" idx="1"/>
          </p:nvPr>
        </p:nvSpPr>
        <p:spPr>
          <a:xfrm>
            <a:off x="152400" y="1066800"/>
            <a:ext cx="3505200" cy="5105400"/>
          </a:xfrm>
        </p:spPr>
        <p:txBody>
          <a:bodyPr>
            <a:noAutofit/>
          </a:bodyPr>
          <a:lstStyle/>
          <a:p>
            <a:pPr lvl="0" algn="just"/>
            <a:r>
              <a:rPr lang="en-US" altLang="en-US" sz="2400" i="1" dirty="0">
                <a:latin typeface="+mj-lt"/>
              </a:rPr>
              <a:t>Malcolm Knowles (1980) furthermore argued that andragogy as “the art and science of helping adults learn”. </a:t>
            </a:r>
          </a:p>
          <a:p>
            <a:pPr marL="0" lvl="0" indent="0" algn="just">
              <a:buNone/>
            </a:pPr>
            <a:endParaRPr lang="en-US" sz="2400" dirty="0">
              <a:latin typeface="+mj-lt"/>
            </a:endParaRPr>
          </a:p>
          <a:p>
            <a:r>
              <a:rPr lang="en-US" sz="2400" i="1" dirty="0">
                <a:solidFill>
                  <a:prstClr val="black"/>
                </a:solidFill>
                <a:latin typeface="+mj-lt"/>
                <a:ea typeface="Calibri" panose="020F0502020204030204" pitchFamily="34" charset="0"/>
                <a:cs typeface="Times New Roman" panose="02020603050405020304" pitchFamily="18" charset="0"/>
              </a:rPr>
              <a:t>These are strategies that focus on adults and are concerned with making them learn more effectively and efficiently (</a:t>
            </a:r>
            <a:r>
              <a:rPr lang="en-US" sz="2400" i="1" dirty="0" err="1">
                <a:solidFill>
                  <a:prstClr val="black"/>
                </a:solidFill>
                <a:latin typeface="+mj-lt"/>
                <a:ea typeface="Calibri" panose="020F0502020204030204" pitchFamily="34" charset="0"/>
                <a:cs typeface="Times New Roman" panose="02020603050405020304" pitchFamily="18" charset="0"/>
              </a:rPr>
              <a:t>Aven</a:t>
            </a:r>
            <a:r>
              <a:rPr lang="en-US" sz="2400" i="1" dirty="0">
                <a:solidFill>
                  <a:prstClr val="black"/>
                </a:solidFill>
                <a:latin typeface="+mj-lt"/>
                <a:ea typeface="Calibri" panose="020F0502020204030204" pitchFamily="34" charset="0"/>
                <a:cs typeface="Times New Roman" panose="02020603050405020304" pitchFamily="18" charset="0"/>
              </a:rPr>
              <a:t>, </a:t>
            </a:r>
            <a:r>
              <a:rPr lang="en-US" sz="2400" i="1" dirty="0" err="1">
                <a:solidFill>
                  <a:prstClr val="black"/>
                </a:solidFill>
                <a:latin typeface="+mj-lt"/>
                <a:ea typeface="Calibri" panose="020F0502020204030204" pitchFamily="34" charset="0"/>
                <a:cs typeface="Times New Roman" panose="02020603050405020304" pitchFamily="18" charset="0"/>
              </a:rPr>
              <a:t>Terje</a:t>
            </a:r>
            <a:r>
              <a:rPr lang="en-US" sz="2400" i="1" dirty="0">
                <a:solidFill>
                  <a:prstClr val="black"/>
                </a:solidFill>
                <a:latin typeface="+mj-lt"/>
                <a:ea typeface="Calibri" panose="020F0502020204030204" pitchFamily="34" charset="0"/>
                <a:cs typeface="Times New Roman" panose="02020603050405020304" pitchFamily="18" charset="0"/>
              </a:rPr>
              <a:t>, and </a:t>
            </a:r>
            <a:r>
              <a:rPr lang="en-US" sz="2400" i="1" dirty="0" err="1">
                <a:solidFill>
                  <a:prstClr val="black"/>
                </a:solidFill>
                <a:latin typeface="+mj-lt"/>
                <a:ea typeface="Calibri" panose="020F0502020204030204" pitchFamily="34" charset="0"/>
                <a:cs typeface="Times New Roman" panose="02020603050405020304" pitchFamily="18" charset="0"/>
              </a:rPr>
              <a:t>Ortwin</a:t>
            </a:r>
            <a:r>
              <a:rPr lang="en-US" sz="2400" i="1" dirty="0">
                <a:solidFill>
                  <a:prstClr val="black"/>
                </a:solidFill>
                <a:latin typeface="+mj-lt"/>
                <a:ea typeface="Calibri" panose="020F0502020204030204" pitchFamily="34" charset="0"/>
                <a:cs typeface="Times New Roman" panose="02020603050405020304" pitchFamily="18" charset="0"/>
              </a:rPr>
              <a:t> </a:t>
            </a:r>
            <a:r>
              <a:rPr lang="en-US" sz="2400" i="1" dirty="0" err="1">
                <a:solidFill>
                  <a:prstClr val="black"/>
                </a:solidFill>
                <a:latin typeface="+mj-lt"/>
                <a:ea typeface="Calibri" panose="020F0502020204030204" pitchFamily="34" charset="0"/>
                <a:cs typeface="Times New Roman" panose="02020603050405020304" pitchFamily="18" charset="0"/>
              </a:rPr>
              <a:t>Renn</a:t>
            </a:r>
            <a:r>
              <a:rPr lang="en-US" sz="2400" i="1" dirty="0">
                <a:solidFill>
                  <a:prstClr val="black"/>
                </a:solidFill>
                <a:latin typeface="+mj-lt"/>
                <a:ea typeface="Calibri" panose="020F0502020204030204" pitchFamily="34" charset="0"/>
                <a:cs typeface="Times New Roman" panose="02020603050405020304" pitchFamily="18" charset="0"/>
              </a:rPr>
              <a:t>, 2010). </a:t>
            </a:r>
            <a:endParaRPr lang="en-US" sz="2400" i="1" dirty="0">
              <a:latin typeface="+mj-lt"/>
            </a:endParaRPr>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52578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nvPr/>
        </p:nvPicPr>
        <p:blipFill>
          <a:blip r:embed="rId3"/>
          <a:stretch>
            <a:fillRect/>
          </a:stretch>
        </p:blipFill>
        <p:spPr>
          <a:xfrm flipV="1">
            <a:off x="1" y="685797"/>
            <a:ext cx="9144000" cy="228602"/>
          </a:xfrm>
          <a:prstGeom prst="rect">
            <a:avLst/>
          </a:prstGeom>
        </p:spPr>
      </p:pic>
    </p:spTree>
    <p:extLst>
      <p:ext uri="{BB962C8B-B14F-4D97-AF65-F5344CB8AC3E}">
        <p14:creationId xmlns:p14="http://schemas.microsoft.com/office/powerpoint/2010/main" val="18493957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95350"/>
            <a:ext cx="7886700" cy="123824"/>
          </a:xfrm>
        </p:spPr>
        <p:txBody>
          <a:bodyPr>
            <a:normAutofit fontScale="90000"/>
          </a:bodyPr>
          <a:lstStyle/>
          <a:p>
            <a:pPr algn="ctr"/>
            <a:r>
              <a:rPr lang="en-US" sz="4000" b="1" dirty="0">
                <a:solidFill>
                  <a:prstClr val="black"/>
                </a:solidFill>
              </a:rPr>
              <a:t>Pedagogical leadership</a:t>
            </a:r>
            <a:br>
              <a:rPr lang="en-US" sz="4000" b="1" dirty="0">
                <a:solidFill>
                  <a:prstClr val="black"/>
                </a:solidFill>
              </a:rPr>
            </a:br>
            <a:endParaRPr lang="en-US" b="1" dirty="0"/>
          </a:p>
        </p:txBody>
      </p:sp>
      <p:sp>
        <p:nvSpPr>
          <p:cNvPr id="3" name="Content Placeholder 2"/>
          <p:cNvSpPr>
            <a:spLocks noGrp="1"/>
          </p:cNvSpPr>
          <p:nvPr>
            <p:ph idx="1"/>
          </p:nvPr>
        </p:nvSpPr>
        <p:spPr>
          <a:xfrm>
            <a:off x="152400" y="1219200"/>
            <a:ext cx="8839200" cy="4957763"/>
          </a:xfrm>
          <a:ln>
            <a:solidFill>
              <a:srgbClr val="FFFF00"/>
            </a:solidFill>
          </a:ln>
        </p:spPr>
        <p:txBody>
          <a:bodyPr>
            <a:normAutofit/>
          </a:bodyPr>
          <a:lstStyle/>
          <a:p>
            <a:pPr marL="0" lvl="0" indent="0" algn="just">
              <a:buNone/>
            </a:pPr>
            <a:r>
              <a:rPr lang="en-US" dirty="0" smtClean="0">
                <a:solidFill>
                  <a:prstClr val="black"/>
                </a:solidFill>
                <a:latin typeface="+mj-lt"/>
              </a:rPr>
              <a:t>Pedagogical </a:t>
            </a:r>
            <a:r>
              <a:rPr lang="en-US" dirty="0">
                <a:solidFill>
                  <a:prstClr val="black"/>
                </a:solidFill>
                <a:latin typeface="+mj-lt"/>
              </a:rPr>
              <a:t>leadership has a stronger focus on leader involvement in teaching and learning” (Robinson, </a:t>
            </a:r>
            <a:r>
              <a:rPr lang="en-US" dirty="0" err="1">
                <a:solidFill>
                  <a:prstClr val="black"/>
                </a:solidFill>
                <a:latin typeface="+mj-lt"/>
              </a:rPr>
              <a:t>Hohepa</a:t>
            </a:r>
            <a:r>
              <a:rPr lang="en-US" dirty="0">
                <a:solidFill>
                  <a:prstClr val="black"/>
                </a:solidFill>
                <a:latin typeface="+mj-lt"/>
              </a:rPr>
              <a:t> &amp; Lloyd, 2009</a:t>
            </a:r>
            <a:r>
              <a:rPr lang="en-US" dirty="0" smtClean="0">
                <a:solidFill>
                  <a:prstClr val="black"/>
                </a:solidFill>
                <a:latin typeface="+mj-lt"/>
              </a:rPr>
              <a:t>).</a:t>
            </a:r>
          </a:p>
          <a:p>
            <a:pPr marL="0" lvl="0" indent="0" algn="just">
              <a:buNone/>
            </a:pPr>
            <a:endParaRPr lang="en-US" dirty="0">
              <a:solidFill>
                <a:prstClr val="black"/>
              </a:solidFill>
              <a:latin typeface="+mj-lt"/>
            </a:endParaRPr>
          </a:p>
          <a:p>
            <a:pPr marL="0" lvl="0" indent="0" algn="just">
              <a:buNone/>
            </a:pPr>
            <a:endParaRPr lang="en-US" dirty="0">
              <a:solidFill>
                <a:prstClr val="black"/>
              </a:solidFill>
              <a:latin typeface="+mj-lt"/>
            </a:endParaRPr>
          </a:p>
          <a:p>
            <a:pPr marL="0" indent="0">
              <a:buNone/>
            </a:pPr>
            <a:r>
              <a:rPr lang="en-US" dirty="0">
                <a:solidFill>
                  <a:prstClr val="black"/>
                </a:solidFill>
                <a:latin typeface="+mj-lt"/>
                <a:ea typeface="Calibri" panose="020F0502020204030204" pitchFamily="34" charset="0"/>
                <a:cs typeface="Times New Roman" panose="02020603050405020304" pitchFamily="18" charset="0"/>
              </a:rPr>
              <a:t>Pedagogical leadership is about supporting </a:t>
            </a:r>
            <a:r>
              <a:rPr lang="en-US" dirty="0" smtClean="0">
                <a:solidFill>
                  <a:prstClr val="black"/>
                </a:solidFill>
                <a:latin typeface="+mj-lt"/>
                <a:ea typeface="Calibri" panose="020F0502020204030204" pitchFamily="34" charset="0"/>
                <a:cs typeface="Times New Roman" panose="02020603050405020304" pitchFamily="18" charset="0"/>
              </a:rPr>
              <a:t>&amp; improving teaching &amp; </a:t>
            </a:r>
            <a:r>
              <a:rPr lang="en-US" dirty="0">
                <a:solidFill>
                  <a:prstClr val="black"/>
                </a:solidFill>
                <a:latin typeface="+mj-lt"/>
                <a:ea typeface="Calibri" panose="020F0502020204030204" pitchFamily="34" charset="0"/>
                <a:cs typeface="Times New Roman" panose="02020603050405020304" pitchFamily="18" charset="0"/>
              </a:rPr>
              <a:t>learning.</a:t>
            </a:r>
            <a:endParaRPr lang="en-US" dirty="0">
              <a:latin typeface="+mj-lt"/>
            </a:endParaRPr>
          </a:p>
        </p:txBody>
      </p:sp>
      <p:pic>
        <p:nvPicPr>
          <p:cNvPr id="4" name="Picture 3"/>
          <p:cNvPicPr/>
          <p:nvPr/>
        </p:nvPicPr>
        <p:blipFill>
          <a:blip r:embed="rId3"/>
          <a:stretch>
            <a:fillRect/>
          </a:stretch>
        </p:blipFill>
        <p:spPr>
          <a:xfrm>
            <a:off x="25758" y="895350"/>
            <a:ext cx="9144000" cy="247650"/>
          </a:xfrm>
          <a:prstGeom prst="rect">
            <a:avLst/>
          </a:prstGeom>
        </p:spPr>
      </p:pic>
    </p:spTree>
    <p:extLst>
      <p:ext uri="{BB962C8B-B14F-4D97-AF65-F5344CB8AC3E}">
        <p14:creationId xmlns:p14="http://schemas.microsoft.com/office/powerpoint/2010/main" val="3722561809"/>
      </p:ext>
    </p:extLst>
  </p:cSld>
  <p:clrMapOvr>
    <a:masterClrMapping/>
  </p:clrMapOvr>
  <p:timing>
    <p:tnLst>
      <p:par>
        <p:cTn id="1" dur="indefinite" restart="never" nodeType="tmRoot"/>
      </p:par>
    </p:tnLst>
  </p:timing>
</p:sld>
</file>

<file path=ppt/theme/theme1.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12289</TotalTime>
  <Words>2543</Words>
  <Application>Microsoft Macintosh PowerPoint</Application>
  <PresentationFormat>On-screen Show (4:3)</PresentationFormat>
  <Paragraphs>306</Paragraphs>
  <Slides>49</Slides>
  <Notes>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49</vt:i4>
      </vt:variant>
    </vt:vector>
  </HeadingPairs>
  <TitlesOfParts>
    <vt:vector size="63" baseType="lpstr">
      <vt:lpstr>Algerian</vt:lpstr>
      <vt:lpstr>Arial Black</vt:lpstr>
      <vt:lpstr>Bookman Old Style</vt:lpstr>
      <vt:lpstr>Calibri</vt:lpstr>
      <vt:lpstr>Calibri Light</vt:lpstr>
      <vt:lpstr>Finale Lyrics</vt:lpstr>
      <vt:lpstr>Symbol</vt:lpstr>
      <vt:lpstr>Times New Roman</vt:lpstr>
      <vt:lpstr>Trebuchet MS</vt:lpstr>
      <vt:lpstr>Wingdings</vt:lpstr>
      <vt:lpstr>Arial</vt:lpstr>
      <vt:lpstr>5_Office Theme</vt:lpstr>
      <vt:lpstr>6_Office Theme</vt:lpstr>
      <vt:lpstr>7_Office Theme</vt:lpstr>
      <vt:lpstr> THE ROLE OF HEADTEACHERS AS PEDAGOGICAL LEADERS IN THE CONTEXT OF THE NEW NORMAL  A presentation on teacher readiness for school re-opening by  Daisy Aliwaru Principal, National Teachers’ College, Muni;  Harriet Senkaali Principal Education Officer, Dept. of Private Schools &amp; Institutions, MoES; &amp;  Patrick Ginyakol Okello Principal, St John Bosco Nyondo PTC, Mbale  2021</vt:lpstr>
      <vt:lpstr>Presentation Outline</vt:lpstr>
      <vt:lpstr>Understanding leadership </vt:lpstr>
      <vt:lpstr>Key Leadership Skills and Practices </vt:lpstr>
      <vt:lpstr>PowerPoint Presentation</vt:lpstr>
      <vt:lpstr>Core functions of School Leadership  </vt:lpstr>
      <vt:lpstr>                              Pedagogy </vt:lpstr>
      <vt:lpstr>Andragogy </vt:lpstr>
      <vt:lpstr>Pedagogical leadership </vt:lpstr>
      <vt:lpstr>Pedagogical leadership (cont’d)… </vt:lpstr>
      <vt:lpstr>Aspects of pedagogical leadership </vt:lpstr>
      <vt:lpstr>Pedagogical leadership skills for ensuring student learning </vt:lpstr>
      <vt:lpstr>Pedagogical Plan for Leading Learning   </vt:lpstr>
      <vt:lpstr>Key Pedagogical roles of the head teacher in the new normal</vt:lpstr>
      <vt:lpstr>Key Pedagogical roles of the head teacher in the new normal (Cont’d…)</vt:lpstr>
      <vt:lpstr>Understanding safe &amp; gender responsive learning environment </vt:lpstr>
      <vt:lpstr>Characteristics of a safe and gender responsive learning environment</vt:lpstr>
      <vt:lpstr>Components of a gender responsive learning environment</vt:lpstr>
      <vt:lpstr> Gender responsive Policy environment </vt:lpstr>
      <vt:lpstr>How to make the school a gender responsive place for learning</vt:lpstr>
      <vt:lpstr>How to make the school a gender responsive place for learning</vt:lpstr>
      <vt:lpstr>Individual attributes and skills</vt:lpstr>
      <vt:lpstr>Gender Responsive Pedagogy</vt:lpstr>
      <vt:lpstr> Why a gender responsive pedagogy </vt:lpstr>
      <vt:lpstr>Components of gender responsive pedagogy </vt:lpstr>
      <vt:lpstr>  Features of GR teaching and learning approaches, methodologies and strategies  </vt:lpstr>
      <vt:lpstr>GR Approaches (cont’d...)</vt:lpstr>
      <vt:lpstr>PowerPoint Presentation</vt:lpstr>
      <vt:lpstr>Free Writing </vt:lpstr>
      <vt:lpstr>10 Traits of Successful School Leaders: </vt:lpstr>
      <vt:lpstr> Traits Cont…</vt:lpstr>
      <vt:lpstr>Traits Cont…</vt:lpstr>
      <vt:lpstr>Traits Cont…</vt:lpstr>
      <vt:lpstr>Traits Cont…</vt:lpstr>
      <vt:lpstr>Traits Cont…</vt:lpstr>
      <vt:lpstr>Traits Cont…</vt:lpstr>
      <vt:lpstr>Traits Cont…</vt:lpstr>
      <vt:lpstr>Traits Cont…</vt:lpstr>
      <vt:lpstr>Traits Cont…</vt:lpstr>
      <vt:lpstr>New Normal</vt:lpstr>
      <vt:lpstr>Roles of Headteachers Cont…</vt:lpstr>
      <vt:lpstr>Roles of Headteachers Cont…</vt:lpstr>
      <vt:lpstr>Roles of Headteachers Cont…</vt:lpstr>
      <vt:lpstr>Roles of Headteachers Cont…</vt:lpstr>
      <vt:lpstr>Roles of Headteachers Cont…</vt:lpstr>
      <vt:lpstr>Conclusion: </vt:lpstr>
      <vt:lpstr>Conclusion  Cont.d</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Microsoft Office User</cp:lastModifiedBy>
  <cp:revision>238</cp:revision>
  <dcterms:created xsi:type="dcterms:W3CDTF">2006-08-16T00:00:00Z</dcterms:created>
  <dcterms:modified xsi:type="dcterms:W3CDTF">2021-11-27T19:51:17Z</dcterms:modified>
</cp:coreProperties>
</file>